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 id="275" r:id="rId50"/>
    <p:sldId id="276" r:id="rId51"/>
    <p:sldId id="277" r:id="rId52"/>
    <p:sldId id="278" r:id="rId53"/>
    <p:sldId id="279" r:id="rId54"/>
    <p:sldId id="280" r:id="rId55"/>
    <p:sldId id="281"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hakra Petch" charset="1" panose="00000500000000000000"/>
      <p:regular r:id="rId10"/>
    </p:embeddedFont>
    <p:embeddedFont>
      <p:font typeface="Chakra Petch Bold" charset="1" panose="00000800000000000000"/>
      <p:regular r:id="rId11"/>
    </p:embeddedFont>
    <p:embeddedFont>
      <p:font typeface="Chakra Petch Italics" charset="1" panose="00000500000000000000"/>
      <p:regular r:id="rId12"/>
    </p:embeddedFont>
    <p:embeddedFont>
      <p:font typeface="Chakra Petch Bold Italics" charset="1" panose="00000800000000000000"/>
      <p:regular r:id="rId13"/>
    </p:embeddedFont>
    <p:embeddedFont>
      <p:font typeface="Catamaran" charset="1" panose="00000500000000000000"/>
      <p:regular r:id="rId14"/>
    </p:embeddedFont>
    <p:embeddedFont>
      <p:font typeface="Catamaran Bold" charset="1" panose="00000800000000000000"/>
      <p:regular r:id="rId15"/>
    </p:embeddedFont>
    <p:embeddedFont>
      <p:font typeface="Catamaran Thin" charset="1" panose="00000300000000000000"/>
      <p:regular r:id="rId16"/>
    </p:embeddedFont>
    <p:embeddedFont>
      <p:font typeface="Catamaran Extra-Light" charset="1" panose="00000300000000000000"/>
      <p:regular r:id="rId17"/>
    </p:embeddedFont>
    <p:embeddedFont>
      <p:font typeface="Catamaran Light" charset="1" panose="00000400000000000000"/>
      <p:regular r:id="rId18"/>
    </p:embeddedFont>
    <p:embeddedFont>
      <p:font typeface="Catamaran Medium" charset="1" panose="00000600000000000000"/>
      <p:regular r:id="rId19"/>
    </p:embeddedFont>
    <p:embeddedFont>
      <p:font typeface="Catamaran Semi-Bold" charset="1" panose="00000700000000000000"/>
      <p:regular r:id="rId20"/>
    </p:embeddedFont>
    <p:embeddedFont>
      <p:font typeface="Catamaran Ultra-Bold" charset="1" panose="00000900000000000000"/>
      <p:regular r:id="rId21"/>
    </p:embeddedFont>
    <p:embeddedFont>
      <p:font typeface="Catamaran Heavy" charset="1" panose="00000A00000000000000"/>
      <p:regular r:id="rId22"/>
    </p:embeddedFont>
    <p:embeddedFont>
      <p:font typeface="Open Sans" charset="1" panose="020B0606030504020204"/>
      <p:regular r:id="rId23"/>
    </p:embeddedFont>
    <p:embeddedFont>
      <p:font typeface="Open Sans Bold" charset="1" panose="020B0806030504020204"/>
      <p:regular r:id="rId24"/>
    </p:embeddedFont>
    <p:embeddedFont>
      <p:font typeface="Open Sans Italics" charset="1" panose="020B0606030504020204"/>
      <p:regular r:id="rId25"/>
    </p:embeddedFont>
    <p:embeddedFont>
      <p:font typeface="Open Sans Bold Italics" charset="1" panose="020B0806030504020204"/>
      <p:regular r:id="rId26"/>
    </p:embeddedFont>
    <p:embeddedFont>
      <p:font typeface="Open Sans Light" charset="1" panose="020B0306030504020204"/>
      <p:regular r:id="rId27"/>
    </p:embeddedFont>
    <p:embeddedFont>
      <p:font typeface="Open Sans Light Italics" charset="1" panose="020B0306030504020204"/>
      <p:regular r:id="rId28"/>
    </p:embeddedFont>
    <p:embeddedFont>
      <p:font typeface="Open Sans Ultra-Bold" charset="1" panose="00000000000000000000"/>
      <p:regular r:id="rId29"/>
    </p:embeddedFont>
    <p:embeddedFont>
      <p:font typeface="Open Sans Ultra-Bold Italics"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42" Target="slides/slide12.xml" Type="http://schemas.openxmlformats.org/officeDocument/2006/relationships/slide"/><Relationship Id="rId43" Target="slides/slide13.xml" Type="http://schemas.openxmlformats.org/officeDocument/2006/relationships/slide"/><Relationship Id="rId44" Target="slides/slide14.xml" Type="http://schemas.openxmlformats.org/officeDocument/2006/relationships/slide"/><Relationship Id="rId45" Target="slides/slide15.xml" Type="http://schemas.openxmlformats.org/officeDocument/2006/relationships/slide"/><Relationship Id="rId46" Target="slides/slide16.xml" Type="http://schemas.openxmlformats.org/officeDocument/2006/relationships/slide"/><Relationship Id="rId47" Target="slides/slide17.xml" Type="http://schemas.openxmlformats.org/officeDocument/2006/relationships/slide"/><Relationship Id="rId48" Target="slides/slide18.xml" Type="http://schemas.openxmlformats.org/officeDocument/2006/relationships/slide"/><Relationship Id="rId49" Target="slides/slide19.xml" Type="http://schemas.openxmlformats.org/officeDocument/2006/relationships/slide"/><Relationship Id="rId5" Target="tableStyles.xml" Type="http://schemas.openxmlformats.org/officeDocument/2006/relationships/tableStyles"/><Relationship Id="rId50" Target="slides/slide20.xml" Type="http://schemas.openxmlformats.org/officeDocument/2006/relationships/slide"/><Relationship Id="rId51" Target="slides/slide21.xml" Type="http://schemas.openxmlformats.org/officeDocument/2006/relationships/slide"/><Relationship Id="rId52" Target="slides/slide22.xml" Type="http://schemas.openxmlformats.org/officeDocument/2006/relationships/slide"/><Relationship Id="rId53" Target="slides/slide23.xml" Type="http://schemas.openxmlformats.org/officeDocument/2006/relationships/slide"/><Relationship Id="rId54" Target="slides/slide24.xml" Type="http://schemas.openxmlformats.org/officeDocument/2006/relationships/slide"/><Relationship Id="rId55" Target="slides/slide25.xml" Type="http://schemas.openxmlformats.org/officeDocument/2006/relationships/slide"/><Relationship Id="rId56" Target="slides/slide26.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97666" y="3273654"/>
            <a:ext cx="15692667" cy="2924175"/>
          </a:xfrm>
          <a:prstGeom prst="rect">
            <a:avLst/>
          </a:prstGeom>
        </p:spPr>
        <p:txBody>
          <a:bodyPr anchor="t" rtlCol="false" tIns="0" lIns="0" bIns="0" rIns="0">
            <a:spAutoFit/>
          </a:bodyPr>
          <a:lstStyle/>
          <a:p>
            <a:pPr>
              <a:lnSpc>
                <a:spcPts val="11519"/>
              </a:lnSpc>
            </a:pPr>
            <a:r>
              <a:rPr lang="en-US" sz="9600">
                <a:solidFill>
                  <a:srgbClr val="FFFFFF"/>
                </a:solidFill>
                <a:latin typeface="Catamaran Bold"/>
              </a:rPr>
              <a:t>IMAGE </a:t>
            </a:r>
          </a:p>
          <a:p>
            <a:pPr marL="0" indent="0" lvl="0">
              <a:lnSpc>
                <a:spcPts val="11519"/>
              </a:lnSpc>
              <a:spcBef>
                <a:spcPct val="0"/>
              </a:spcBef>
            </a:pPr>
            <a:r>
              <a:rPr lang="en-US" sz="9600">
                <a:solidFill>
                  <a:srgbClr val="FFFFFF"/>
                </a:solidFill>
                <a:latin typeface="Catamaran Bold"/>
              </a:rPr>
              <a:t>COMPRESSION</a:t>
            </a:r>
          </a:p>
        </p:txBody>
      </p:sp>
      <p:grpSp>
        <p:nvGrpSpPr>
          <p:cNvPr name="Group 3" id="3"/>
          <p:cNvGrpSpPr>
            <a:grpSpLocks noChangeAspect="true"/>
          </p:cNvGrpSpPr>
          <p:nvPr/>
        </p:nvGrpSpPr>
        <p:grpSpPr>
          <a:xfrm rot="2409328">
            <a:off x="14257405" y="2124746"/>
            <a:ext cx="3622265" cy="4208021"/>
            <a:chOff x="0" y="0"/>
            <a:chExt cx="5466080" cy="6350000"/>
          </a:xfrm>
        </p:grpSpPr>
        <p:sp>
          <p:nvSpPr>
            <p:cNvPr name="Freeform 4" id="4"/>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5" id="5"/>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2452" t="0" r="-22452" b="0"/>
              </a:stretch>
            </a:blipFill>
          </p:spPr>
        </p:sp>
        <p:sp>
          <p:nvSpPr>
            <p:cNvPr name="Freeform 6" id="6"/>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7" id="7"/>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8" id="8"/>
          <p:cNvGrpSpPr>
            <a:grpSpLocks noChangeAspect="true"/>
          </p:cNvGrpSpPr>
          <p:nvPr/>
        </p:nvGrpSpPr>
        <p:grpSpPr>
          <a:xfrm rot="2108981">
            <a:off x="5309538" y="-2555067"/>
            <a:ext cx="3451866" cy="4010067"/>
            <a:chOff x="0" y="0"/>
            <a:chExt cx="5466080" cy="6350000"/>
          </a:xfrm>
        </p:grpSpPr>
        <p:sp>
          <p:nvSpPr>
            <p:cNvPr name="Freeform 9" id="9"/>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10" id="10"/>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2045" t="0" r="-22045" b="0"/>
              </a:stretch>
            </a:blipFill>
          </p:spPr>
        </p:sp>
        <p:sp>
          <p:nvSpPr>
            <p:cNvPr name="Freeform 11" id="11"/>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12" id="12"/>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13" id="13"/>
          <p:cNvGrpSpPr>
            <a:grpSpLocks noChangeAspect="true"/>
          </p:cNvGrpSpPr>
          <p:nvPr/>
        </p:nvGrpSpPr>
        <p:grpSpPr>
          <a:xfrm rot="-1521433">
            <a:off x="10293400" y="-976334"/>
            <a:ext cx="3451866" cy="4010067"/>
            <a:chOff x="0" y="0"/>
            <a:chExt cx="5466080" cy="6350000"/>
          </a:xfrm>
        </p:grpSpPr>
        <p:sp>
          <p:nvSpPr>
            <p:cNvPr name="Freeform 14" id="14"/>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15" id="15"/>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0" t="-15104" r="0" b="-15104"/>
              </a:stretch>
            </a:blipFill>
          </p:spPr>
        </p:sp>
        <p:sp>
          <p:nvSpPr>
            <p:cNvPr name="Freeform 16" id="16"/>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17" id="17"/>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18" id="18"/>
          <p:cNvGrpSpPr>
            <a:grpSpLocks noChangeAspect="true"/>
          </p:cNvGrpSpPr>
          <p:nvPr/>
        </p:nvGrpSpPr>
        <p:grpSpPr>
          <a:xfrm rot="-1502715">
            <a:off x="11009363" y="6449439"/>
            <a:ext cx="3622265" cy="4208021"/>
            <a:chOff x="0" y="0"/>
            <a:chExt cx="5466080" cy="6350000"/>
          </a:xfrm>
        </p:grpSpPr>
        <p:sp>
          <p:nvSpPr>
            <p:cNvPr name="Freeform 19" id="19"/>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20" id="20"/>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2452" t="0" r="-22452" b="0"/>
              </a:stretch>
            </a:blipFill>
          </p:spPr>
        </p:sp>
        <p:sp>
          <p:nvSpPr>
            <p:cNvPr name="Freeform 21" id="21"/>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22" id="22"/>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23" id="23"/>
          <p:cNvGrpSpPr>
            <a:grpSpLocks noChangeAspect="true"/>
          </p:cNvGrpSpPr>
          <p:nvPr/>
        </p:nvGrpSpPr>
        <p:grpSpPr>
          <a:xfrm rot="1325989">
            <a:off x="16187497" y="7702923"/>
            <a:ext cx="3451866" cy="4010067"/>
            <a:chOff x="0" y="0"/>
            <a:chExt cx="5466080" cy="6350000"/>
          </a:xfrm>
        </p:grpSpPr>
        <p:sp>
          <p:nvSpPr>
            <p:cNvPr name="Freeform 24" id="24"/>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25" id="25"/>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2045" t="0" r="-22045" b="0"/>
              </a:stretch>
            </a:blipFill>
          </p:spPr>
        </p:sp>
        <p:sp>
          <p:nvSpPr>
            <p:cNvPr name="Freeform 26" id="26"/>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27" id="27"/>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28" id="28"/>
          <p:cNvGrpSpPr>
            <a:grpSpLocks noChangeAspect="true"/>
          </p:cNvGrpSpPr>
          <p:nvPr/>
        </p:nvGrpSpPr>
        <p:grpSpPr>
          <a:xfrm rot="-1502715">
            <a:off x="16102297" y="-3520290"/>
            <a:ext cx="3622265" cy="4208021"/>
            <a:chOff x="0" y="0"/>
            <a:chExt cx="5466080" cy="6350000"/>
          </a:xfrm>
        </p:grpSpPr>
        <p:sp>
          <p:nvSpPr>
            <p:cNvPr name="Freeform 29" id="29"/>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30" id="30"/>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22045" t="0" r="-22045" b="0"/>
              </a:stretch>
            </a:blipFill>
          </p:spPr>
        </p:sp>
        <p:sp>
          <p:nvSpPr>
            <p:cNvPr name="Freeform 31" id="31"/>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32" id="32"/>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33" id="33"/>
          <p:cNvGrpSpPr/>
          <p:nvPr/>
        </p:nvGrpSpPr>
        <p:grpSpPr>
          <a:xfrm rot="0">
            <a:off x="1028700" y="8452308"/>
            <a:ext cx="4229875" cy="805992"/>
            <a:chOff x="0" y="0"/>
            <a:chExt cx="1114041" cy="212278"/>
          </a:xfrm>
        </p:grpSpPr>
        <p:sp>
          <p:nvSpPr>
            <p:cNvPr name="Freeform 34" id="34"/>
            <p:cNvSpPr/>
            <p:nvPr/>
          </p:nvSpPr>
          <p:spPr>
            <a:xfrm flipH="false" flipV="false" rot="0">
              <a:off x="0" y="0"/>
              <a:ext cx="1114041" cy="212278"/>
            </a:xfrm>
            <a:custGeom>
              <a:avLst/>
              <a:gdLst/>
              <a:ahLst/>
              <a:cxnLst/>
              <a:rect r="r" b="b" t="t" l="l"/>
              <a:pathLst>
                <a:path h="212278" w="1114041">
                  <a:moveTo>
                    <a:pt x="0" y="0"/>
                  </a:moveTo>
                  <a:lnTo>
                    <a:pt x="1114041" y="0"/>
                  </a:lnTo>
                  <a:lnTo>
                    <a:pt x="1114041" y="212278"/>
                  </a:lnTo>
                  <a:lnTo>
                    <a:pt x="0" y="212278"/>
                  </a:lnTo>
                  <a:close/>
                </a:path>
              </a:pathLst>
            </a:custGeom>
            <a:solidFill>
              <a:srgbClr val="594A4A"/>
            </a:solidFill>
          </p:spPr>
        </p:sp>
        <p:sp>
          <p:nvSpPr>
            <p:cNvPr name="TextBox 35" id="35"/>
            <p:cNvSpPr txBox="true"/>
            <p:nvPr/>
          </p:nvSpPr>
          <p:spPr>
            <a:xfrm>
              <a:off x="0" y="-19050"/>
              <a:ext cx="1114041" cy="231328"/>
            </a:xfrm>
            <a:prstGeom prst="rect">
              <a:avLst/>
            </a:prstGeom>
          </p:spPr>
          <p:txBody>
            <a:bodyPr anchor="ctr" rtlCol="false" tIns="50800" lIns="50800" bIns="50800" rIns="50800"/>
            <a:lstStyle/>
            <a:p>
              <a:pPr algn="ctr">
                <a:lnSpc>
                  <a:spcPts val="3120"/>
                </a:lnSpc>
              </a:pPr>
            </a:p>
          </p:txBody>
        </p:sp>
      </p:grpSp>
      <p:sp>
        <p:nvSpPr>
          <p:cNvPr name="TextBox 36" id="36"/>
          <p:cNvSpPr txBox="true"/>
          <p:nvPr/>
        </p:nvSpPr>
        <p:spPr>
          <a:xfrm rot="0">
            <a:off x="1297666" y="6497009"/>
            <a:ext cx="7846334" cy="1457325"/>
          </a:xfrm>
          <a:prstGeom prst="rect">
            <a:avLst/>
          </a:prstGeom>
        </p:spPr>
        <p:txBody>
          <a:bodyPr anchor="t" rtlCol="false" tIns="0" lIns="0" bIns="0" rIns="0">
            <a:spAutoFit/>
          </a:bodyPr>
          <a:lstStyle/>
          <a:p>
            <a:pPr marL="0" indent="0" lvl="0">
              <a:lnSpc>
                <a:spcPts val="5999"/>
              </a:lnSpc>
              <a:spcBef>
                <a:spcPct val="0"/>
              </a:spcBef>
            </a:pPr>
            <a:r>
              <a:rPr lang="en-US" sz="3999">
                <a:solidFill>
                  <a:srgbClr val="FFFFFF"/>
                </a:solidFill>
                <a:latin typeface="Chakra Petch"/>
              </a:rPr>
              <a:t>Understanding how image compression works</a:t>
            </a:r>
          </a:p>
        </p:txBody>
      </p:sp>
      <p:sp>
        <p:nvSpPr>
          <p:cNvPr name="TextBox 37" id="37"/>
          <p:cNvSpPr txBox="true"/>
          <p:nvPr/>
        </p:nvSpPr>
        <p:spPr>
          <a:xfrm rot="0">
            <a:off x="1297666" y="8586064"/>
            <a:ext cx="8991291" cy="481330"/>
          </a:xfrm>
          <a:prstGeom prst="rect">
            <a:avLst/>
          </a:prstGeom>
        </p:spPr>
        <p:txBody>
          <a:bodyPr anchor="t" rtlCol="false" tIns="0" lIns="0" bIns="0" rIns="0">
            <a:spAutoFit/>
          </a:bodyPr>
          <a:lstStyle/>
          <a:p>
            <a:pPr>
              <a:lnSpc>
                <a:spcPts val="3919"/>
              </a:lnSpc>
              <a:spcBef>
                <a:spcPct val="0"/>
              </a:spcBef>
            </a:pPr>
            <a:r>
              <a:rPr lang="en-US" sz="2799">
                <a:solidFill>
                  <a:srgbClr val="FFFFFF"/>
                </a:solidFill>
                <a:latin typeface="Chakra Petch Bold"/>
              </a:rPr>
              <a:t>Group Presentation</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04079" y="525910"/>
            <a:ext cx="20296157" cy="2079262"/>
            <a:chOff x="0" y="0"/>
            <a:chExt cx="5345490" cy="547625"/>
          </a:xfrm>
        </p:grpSpPr>
        <p:sp>
          <p:nvSpPr>
            <p:cNvPr name="Freeform 3" id="3"/>
            <p:cNvSpPr/>
            <p:nvPr/>
          </p:nvSpPr>
          <p:spPr>
            <a:xfrm flipH="false" flipV="false" rot="0">
              <a:off x="0" y="0"/>
              <a:ext cx="5345490" cy="547625"/>
            </a:xfrm>
            <a:custGeom>
              <a:avLst/>
              <a:gdLst/>
              <a:ahLst/>
              <a:cxnLst/>
              <a:rect r="r" b="b" t="t" l="l"/>
              <a:pathLst>
                <a:path h="547625" w="5345490">
                  <a:moveTo>
                    <a:pt x="0" y="0"/>
                  </a:moveTo>
                  <a:lnTo>
                    <a:pt x="5345490" y="0"/>
                  </a:lnTo>
                  <a:lnTo>
                    <a:pt x="5345490" y="547625"/>
                  </a:lnTo>
                  <a:lnTo>
                    <a:pt x="0" y="547625"/>
                  </a:lnTo>
                  <a:close/>
                </a:path>
              </a:pathLst>
            </a:custGeom>
            <a:solidFill>
              <a:srgbClr val="000000"/>
            </a:solidFill>
          </p:spPr>
        </p:sp>
        <p:sp>
          <p:nvSpPr>
            <p:cNvPr name="TextBox 4" id="4"/>
            <p:cNvSpPr txBox="true"/>
            <p:nvPr/>
          </p:nvSpPr>
          <p:spPr>
            <a:xfrm>
              <a:off x="0" y="0"/>
              <a:ext cx="5345490" cy="547625"/>
            </a:xfrm>
            <a:prstGeom prst="rect">
              <a:avLst/>
            </a:prstGeom>
          </p:spPr>
          <p:txBody>
            <a:bodyPr anchor="ctr" rtlCol="false" tIns="50800" lIns="50800" bIns="50800" rIns="50800"/>
            <a:lstStyle/>
            <a:p>
              <a:pPr algn="ctr">
                <a:lnSpc>
                  <a:spcPts val="2880"/>
                </a:lnSpc>
              </a:pPr>
            </a:p>
          </p:txBody>
        </p:sp>
      </p:grpSp>
      <p:sp>
        <p:nvSpPr>
          <p:cNvPr name="TextBox 5" id="5"/>
          <p:cNvSpPr txBox="true"/>
          <p:nvPr/>
        </p:nvSpPr>
        <p:spPr>
          <a:xfrm rot="0">
            <a:off x="1032060" y="2921230"/>
            <a:ext cx="5098421" cy="426720"/>
          </a:xfrm>
          <a:prstGeom prst="rect">
            <a:avLst/>
          </a:prstGeom>
        </p:spPr>
        <p:txBody>
          <a:bodyPr anchor="t" rtlCol="false" tIns="0" lIns="0" bIns="0" rIns="0">
            <a:spAutoFit/>
          </a:bodyPr>
          <a:lstStyle/>
          <a:p>
            <a:pPr>
              <a:lnSpc>
                <a:spcPts val="3359"/>
              </a:lnSpc>
              <a:spcBef>
                <a:spcPct val="0"/>
              </a:spcBef>
            </a:pPr>
            <a:r>
              <a:rPr lang="en-US" sz="2799">
                <a:solidFill>
                  <a:srgbClr val="000000"/>
                </a:solidFill>
                <a:latin typeface="Catamaran Heavy"/>
              </a:rPr>
              <a:t>BEFORE COMPRESSION</a:t>
            </a:r>
          </a:p>
        </p:txBody>
      </p:sp>
      <p:sp>
        <p:nvSpPr>
          <p:cNvPr name="TextBox 6" id="6"/>
          <p:cNvSpPr txBox="true"/>
          <p:nvPr/>
        </p:nvSpPr>
        <p:spPr>
          <a:xfrm rot="0">
            <a:off x="1028700" y="4191230"/>
            <a:ext cx="5098421" cy="426720"/>
          </a:xfrm>
          <a:prstGeom prst="rect">
            <a:avLst/>
          </a:prstGeom>
        </p:spPr>
        <p:txBody>
          <a:bodyPr anchor="t" rtlCol="false" tIns="0" lIns="0" bIns="0" rIns="0">
            <a:spAutoFit/>
          </a:bodyPr>
          <a:lstStyle/>
          <a:p>
            <a:pPr>
              <a:lnSpc>
                <a:spcPts val="3359"/>
              </a:lnSpc>
              <a:spcBef>
                <a:spcPct val="0"/>
              </a:spcBef>
            </a:pPr>
            <a:r>
              <a:rPr lang="en-US" sz="2799">
                <a:solidFill>
                  <a:srgbClr val="000000"/>
                </a:solidFill>
                <a:latin typeface="Catamaran Heavy"/>
              </a:rPr>
              <a:t>AFTER COMPRESSION</a:t>
            </a:r>
          </a:p>
        </p:txBody>
      </p:sp>
      <p:sp>
        <p:nvSpPr>
          <p:cNvPr name="TextBox 7" id="7"/>
          <p:cNvSpPr txBox="true"/>
          <p:nvPr/>
        </p:nvSpPr>
        <p:spPr>
          <a:xfrm rot="0">
            <a:off x="1028700" y="1019175"/>
            <a:ext cx="8773872" cy="939165"/>
          </a:xfrm>
          <a:prstGeom prst="rect">
            <a:avLst/>
          </a:prstGeom>
        </p:spPr>
        <p:txBody>
          <a:bodyPr anchor="t" rtlCol="false" tIns="0" lIns="0" bIns="0" rIns="0">
            <a:spAutoFit/>
          </a:bodyPr>
          <a:lstStyle/>
          <a:p>
            <a:pPr marL="0" indent="0" lvl="0">
              <a:lnSpc>
                <a:spcPts val="7200"/>
              </a:lnSpc>
              <a:spcBef>
                <a:spcPct val="0"/>
              </a:spcBef>
            </a:pPr>
            <a:r>
              <a:rPr lang="en-US" sz="6000">
                <a:solidFill>
                  <a:srgbClr val="FFFFFF"/>
                </a:solidFill>
                <a:latin typeface="Catamaran Heavy"/>
              </a:rPr>
              <a:t>GREYSCALE IMAGE</a:t>
            </a:r>
          </a:p>
        </p:txBody>
      </p:sp>
      <p:sp>
        <p:nvSpPr>
          <p:cNvPr name="TextBox 8" id="8"/>
          <p:cNvSpPr txBox="true"/>
          <p:nvPr/>
        </p:nvSpPr>
        <p:spPr>
          <a:xfrm rot="0">
            <a:off x="1032060" y="3500350"/>
            <a:ext cx="16230600" cy="481330"/>
          </a:xfrm>
          <a:prstGeom prst="rect">
            <a:avLst/>
          </a:prstGeom>
        </p:spPr>
        <p:txBody>
          <a:bodyPr anchor="t" rtlCol="false" tIns="0" lIns="0" bIns="0" rIns="0">
            <a:spAutoFit/>
          </a:bodyPr>
          <a:lstStyle/>
          <a:p>
            <a:pPr algn="ctr">
              <a:lnSpc>
                <a:spcPts val="3919"/>
              </a:lnSpc>
            </a:pPr>
            <a:r>
              <a:rPr lang="en-US" sz="2799">
                <a:solidFill>
                  <a:srgbClr val="000000"/>
                </a:solidFill>
                <a:latin typeface="Chakra Petch"/>
              </a:rPr>
              <a:t>The size of image before compression was 74 KB</a:t>
            </a:r>
          </a:p>
        </p:txBody>
      </p:sp>
      <p:sp>
        <p:nvSpPr>
          <p:cNvPr name="TextBox 9" id="9"/>
          <p:cNvSpPr txBox="true"/>
          <p:nvPr/>
        </p:nvSpPr>
        <p:spPr>
          <a:xfrm rot="0">
            <a:off x="1028700" y="4770350"/>
            <a:ext cx="16230600" cy="481330"/>
          </a:xfrm>
          <a:prstGeom prst="rect">
            <a:avLst/>
          </a:prstGeom>
        </p:spPr>
        <p:txBody>
          <a:bodyPr anchor="t" rtlCol="false" tIns="0" lIns="0" bIns="0" rIns="0">
            <a:spAutoFit/>
          </a:bodyPr>
          <a:lstStyle/>
          <a:p>
            <a:pPr algn="ctr">
              <a:lnSpc>
                <a:spcPts val="3919"/>
              </a:lnSpc>
            </a:pPr>
            <a:r>
              <a:rPr lang="en-US" sz="2799">
                <a:solidFill>
                  <a:srgbClr val="000000"/>
                </a:solidFill>
                <a:latin typeface="Chakra Petch"/>
              </a:rPr>
              <a:t>The size of the image after compression was 2 KB</a:t>
            </a:r>
          </a:p>
        </p:txBody>
      </p:sp>
      <p:sp>
        <p:nvSpPr>
          <p:cNvPr name="TextBox 10" id="10"/>
          <p:cNvSpPr txBox="true"/>
          <p:nvPr/>
        </p:nvSpPr>
        <p:spPr>
          <a:xfrm rot="0">
            <a:off x="1032060" y="5929688"/>
            <a:ext cx="16230600" cy="3948430"/>
          </a:xfrm>
          <a:prstGeom prst="rect">
            <a:avLst/>
          </a:prstGeom>
        </p:spPr>
        <p:txBody>
          <a:bodyPr anchor="t" rtlCol="false" tIns="0" lIns="0" bIns="0" rIns="0">
            <a:spAutoFit/>
          </a:bodyPr>
          <a:lstStyle/>
          <a:p>
            <a:pPr>
              <a:lnSpc>
                <a:spcPts val="3919"/>
              </a:lnSpc>
            </a:pPr>
            <a:r>
              <a:rPr lang="en-US" sz="2799">
                <a:solidFill>
                  <a:srgbClr val="000000"/>
                </a:solidFill>
                <a:latin typeface="Chakra Petch"/>
              </a:rPr>
              <a:t>1. Efficient Storage: Greyscale compression reduces the storage space required for images, making it ideal for storing large collections of greyscale images in a compact format.</a:t>
            </a:r>
          </a:p>
          <a:p>
            <a:pPr>
              <a:lnSpc>
                <a:spcPts val="3919"/>
              </a:lnSpc>
            </a:pPr>
          </a:p>
          <a:p>
            <a:pPr>
              <a:lnSpc>
                <a:spcPts val="3919"/>
              </a:lnSpc>
            </a:pPr>
            <a:r>
              <a:rPr lang="en-US" sz="2799">
                <a:solidFill>
                  <a:srgbClr val="000000"/>
                </a:solidFill>
                <a:latin typeface="Chakra Petch"/>
              </a:rPr>
              <a:t>2. Minimal Loss of Quality: Despite compression, greyscale images maintain their essential details and textures, ensuring that critical visual information remains intact.</a:t>
            </a:r>
          </a:p>
          <a:p>
            <a:pPr>
              <a:lnSpc>
                <a:spcPts val="3919"/>
              </a:lnSpc>
            </a:pPr>
          </a:p>
          <a:p>
            <a:pPr>
              <a:lnSpc>
                <a:spcPts val="3919"/>
              </a:lnSpc>
            </a:pPr>
            <a:r>
              <a:rPr lang="en-US" sz="2799">
                <a:solidFill>
                  <a:srgbClr val="000000"/>
                </a:solidFill>
                <a:latin typeface="Chakra Petch"/>
              </a:rPr>
              <a:t>3. Fast Processing: Fractal compression techniques enable rapid processing of greyscale images, making them suitable for applications requiring real-time analysis and transmission of visual data.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4079" y="525910"/>
            <a:ext cx="20296157" cy="2079262"/>
            <a:chOff x="0" y="0"/>
            <a:chExt cx="5345490" cy="547625"/>
          </a:xfrm>
        </p:grpSpPr>
        <p:sp>
          <p:nvSpPr>
            <p:cNvPr name="Freeform 3" id="3"/>
            <p:cNvSpPr/>
            <p:nvPr/>
          </p:nvSpPr>
          <p:spPr>
            <a:xfrm flipH="false" flipV="false" rot="0">
              <a:off x="0" y="0"/>
              <a:ext cx="5345490" cy="547625"/>
            </a:xfrm>
            <a:custGeom>
              <a:avLst/>
              <a:gdLst/>
              <a:ahLst/>
              <a:cxnLst/>
              <a:rect r="r" b="b" t="t" l="l"/>
              <a:pathLst>
                <a:path h="547625" w="5345490">
                  <a:moveTo>
                    <a:pt x="0" y="0"/>
                  </a:moveTo>
                  <a:lnTo>
                    <a:pt x="5345490" y="0"/>
                  </a:lnTo>
                  <a:lnTo>
                    <a:pt x="5345490" y="547625"/>
                  </a:lnTo>
                  <a:lnTo>
                    <a:pt x="0" y="547625"/>
                  </a:lnTo>
                  <a:close/>
                </a:path>
              </a:pathLst>
            </a:custGeom>
            <a:solidFill>
              <a:srgbClr val="000000"/>
            </a:solidFill>
          </p:spPr>
        </p:sp>
        <p:sp>
          <p:nvSpPr>
            <p:cNvPr name="TextBox 4" id="4"/>
            <p:cNvSpPr txBox="true"/>
            <p:nvPr/>
          </p:nvSpPr>
          <p:spPr>
            <a:xfrm>
              <a:off x="0" y="0"/>
              <a:ext cx="5345490" cy="547625"/>
            </a:xfrm>
            <a:prstGeom prst="rect">
              <a:avLst/>
            </a:prstGeom>
          </p:spPr>
          <p:txBody>
            <a:bodyPr anchor="ctr" rtlCol="false" tIns="50800" lIns="50800" bIns="50800" rIns="50800"/>
            <a:lstStyle/>
            <a:p>
              <a:pPr algn="ctr">
                <a:lnSpc>
                  <a:spcPts val="2880"/>
                </a:lnSpc>
              </a:pPr>
            </a:p>
          </p:txBody>
        </p:sp>
      </p:grpSp>
      <p:sp>
        <p:nvSpPr>
          <p:cNvPr name="Freeform 5" id="5"/>
          <p:cNvSpPr/>
          <p:nvPr/>
        </p:nvSpPr>
        <p:spPr>
          <a:xfrm flipH="false" flipV="false" rot="0">
            <a:off x="1028700" y="3873558"/>
            <a:ext cx="5778062" cy="5778062"/>
          </a:xfrm>
          <a:custGeom>
            <a:avLst/>
            <a:gdLst/>
            <a:ahLst/>
            <a:cxnLst/>
            <a:rect r="r" b="b" t="t" l="l"/>
            <a:pathLst>
              <a:path h="5778062" w="5778062">
                <a:moveTo>
                  <a:pt x="0" y="0"/>
                </a:moveTo>
                <a:lnTo>
                  <a:pt x="5778062" y="0"/>
                </a:lnTo>
                <a:lnTo>
                  <a:pt x="5778062" y="5778063"/>
                </a:lnTo>
                <a:lnTo>
                  <a:pt x="0" y="5778063"/>
                </a:lnTo>
                <a:lnTo>
                  <a:pt x="0" y="0"/>
                </a:lnTo>
                <a:close/>
              </a:path>
            </a:pathLst>
          </a:custGeom>
          <a:blipFill>
            <a:blip r:embed="rId2"/>
            <a:stretch>
              <a:fillRect l="0" t="0" r="0" b="0"/>
            </a:stretch>
          </a:blipFill>
        </p:spPr>
      </p:sp>
      <p:sp>
        <p:nvSpPr>
          <p:cNvPr name="Freeform 6" id="6"/>
          <p:cNvSpPr/>
          <p:nvPr/>
        </p:nvSpPr>
        <p:spPr>
          <a:xfrm flipH="false" flipV="false" rot="0">
            <a:off x="9498883" y="3873558"/>
            <a:ext cx="5778062" cy="5778062"/>
          </a:xfrm>
          <a:custGeom>
            <a:avLst/>
            <a:gdLst/>
            <a:ahLst/>
            <a:cxnLst/>
            <a:rect r="r" b="b" t="t" l="l"/>
            <a:pathLst>
              <a:path h="5778062" w="5778062">
                <a:moveTo>
                  <a:pt x="0" y="0"/>
                </a:moveTo>
                <a:lnTo>
                  <a:pt x="5778063" y="0"/>
                </a:lnTo>
                <a:lnTo>
                  <a:pt x="5778063" y="5778063"/>
                </a:lnTo>
                <a:lnTo>
                  <a:pt x="0" y="5778063"/>
                </a:lnTo>
                <a:lnTo>
                  <a:pt x="0" y="0"/>
                </a:lnTo>
                <a:close/>
              </a:path>
            </a:pathLst>
          </a:custGeom>
          <a:blipFill>
            <a:blip r:embed="rId3"/>
            <a:stretch>
              <a:fillRect l="0" t="0" r="0" b="0"/>
            </a:stretch>
          </a:blipFill>
        </p:spPr>
      </p:sp>
      <p:sp>
        <p:nvSpPr>
          <p:cNvPr name="TextBox 7" id="7"/>
          <p:cNvSpPr txBox="true"/>
          <p:nvPr/>
        </p:nvSpPr>
        <p:spPr>
          <a:xfrm rot="0">
            <a:off x="1032060" y="3027738"/>
            <a:ext cx="5098421" cy="426720"/>
          </a:xfrm>
          <a:prstGeom prst="rect">
            <a:avLst/>
          </a:prstGeom>
        </p:spPr>
        <p:txBody>
          <a:bodyPr anchor="t" rtlCol="false" tIns="0" lIns="0" bIns="0" rIns="0">
            <a:spAutoFit/>
          </a:bodyPr>
          <a:lstStyle/>
          <a:p>
            <a:pPr>
              <a:lnSpc>
                <a:spcPts val="3359"/>
              </a:lnSpc>
              <a:spcBef>
                <a:spcPct val="0"/>
              </a:spcBef>
            </a:pPr>
            <a:r>
              <a:rPr lang="en-US" sz="2799">
                <a:solidFill>
                  <a:srgbClr val="000000"/>
                </a:solidFill>
                <a:latin typeface="Catamaran Heavy"/>
              </a:rPr>
              <a:t>BEFORE COMPRESSION</a:t>
            </a:r>
          </a:p>
        </p:txBody>
      </p:sp>
      <p:sp>
        <p:nvSpPr>
          <p:cNvPr name="TextBox 8" id="8"/>
          <p:cNvSpPr txBox="true"/>
          <p:nvPr/>
        </p:nvSpPr>
        <p:spPr>
          <a:xfrm rot="0">
            <a:off x="9498883" y="3027738"/>
            <a:ext cx="5098421" cy="426720"/>
          </a:xfrm>
          <a:prstGeom prst="rect">
            <a:avLst/>
          </a:prstGeom>
        </p:spPr>
        <p:txBody>
          <a:bodyPr anchor="t" rtlCol="false" tIns="0" lIns="0" bIns="0" rIns="0">
            <a:spAutoFit/>
          </a:bodyPr>
          <a:lstStyle/>
          <a:p>
            <a:pPr>
              <a:lnSpc>
                <a:spcPts val="3359"/>
              </a:lnSpc>
              <a:spcBef>
                <a:spcPct val="0"/>
              </a:spcBef>
            </a:pPr>
            <a:r>
              <a:rPr lang="en-US" sz="2799">
                <a:solidFill>
                  <a:srgbClr val="000000"/>
                </a:solidFill>
                <a:latin typeface="Catamaran Heavy"/>
              </a:rPr>
              <a:t>AFTER COMPRESSION</a:t>
            </a:r>
          </a:p>
        </p:txBody>
      </p:sp>
      <p:sp>
        <p:nvSpPr>
          <p:cNvPr name="TextBox 9" id="9"/>
          <p:cNvSpPr txBox="true"/>
          <p:nvPr/>
        </p:nvSpPr>
        <p:spPr>
          <a:xfrm rot="0">
            <a:off x="1028700" y="1019175"/>
            <a:ext cx="8773872" cy="939165"/>
          </a:xfrm>
          <a:prstGeom prst="rect">
            <a:avLst/>
          </a:prstGeom>
        </p:spPr>
        <p:txBody>
          <a:bodyPr anchor="t" rtlCol="false" tIns="0" lIns="0" bIns="0" rIns="0">
            <a:spAutoFit/>
          </a:bodyPr>
          <a:lstStyle/>
          <a:p>
            <a:pPr marL="0" indent="0" lvl="0">
              <a:lnSpc>
                <a:spcPts val="7200"/>
              </a:lnSpc>
              <a:spcBef>
                <a:spcPct val="0"/>
              </a:spcBef>
            </a:pPr>
            <a:r>
              <a:rPr lang="en-US" sz="6000">
                <a:solidFill>
                  <a:srgbClr val="FFFFFF"/>
                </a:solidFill>
                <a:latin typeface="Catamaran Heavy"/>
              </a:rPr>
              <a:t>RGB IMAGE</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04079" y="525910"/>
            <a:ext cx="20296157" cy="2079262"/>
            <a:chOff x="0" y="0"/>
            <a:chExt cx="5345490" cy="547625"/>
          </a:xfrm>
        </p:grpSpPr>
        <p:sp>
          <p:nvSpPr>
            <p:cNvPr name="Freeform 3" id="3"/>
            <p:cNvSpPr/>
            <p:nvPr/>
          </p:nvSpPr>
          <p:spPr>
            <a:xfrm flipH="false" flipV="false" rot="0">
              <a:off x="0" y="0"/>
              <a:ext cx="5345490" cy="547625"/>
            </a:xfrm>
            <a:custGeom>
              <a:avLst/>
              <a:gdLst/>
              <a:ahLst/>
              <a:cxnLst/>
              <a:rect r="r" b="b" t="t" l="l"/>
              <a:pathLst>
                <a:path h="547625" w="5345490">
                  <a:moveTo>
                    <a:pt x="0" y="0"/>
                  </a:moveTo>
                  <a:lnTo>
                    <a:pt x="5345490" y="0"/>
                  </a:lnTo>
                  <a:lnTo>
                    <a:pt x="5345490" y="547625"/>
                  </a:lnTo>
                  <a:lnTo>
                    <a:pt x="0" y="547625"/>
                  </a:lnTo>
                  <a:close/>
                </a:path>
              </a:pathLst>
            </a:custGeom>
            <a:solidFill>
              <a:srgbClr val="000000"/>
            </a:solidFill>
          </p:spPr>
        </p:sp>
        <p:sp>
          <p:nvSpPr>
            <p:cNvPr name="TextBox 4" id="4"/>
            <p:cNvSpPr txBox="true"/>
            <p:nvPr/>
          </p:nvSpPr>
          <p:spPr>
            <a:xfrm>
              <a:off x="0" y="0"/>
              <a:ext cx="5345490" cy="547625"/>
            </a:xfrm>
            <a:prstGeom prst="rect">
              <a:avLst/>
            </a:prstGeom>
          </p:spPr>
          <p:txBody>
            <a:bodyPr anchor="ctr" rtlCol="false" tIns="50800" lIns="50800" bIns="50800" rIns="50800"/>
            <a:lstStyle/>
            <a:p>
              <a:pPr algn="ctr">
                <a:lnSpc>
                  <a:spcPts val="2880"/>
                </a:lnSpc>
              </a:pPr>
            </a:p>
          </p:txBody>
        </p:sp>
      </p:grpSp>
      <p:sp>
        <p:nvSpPr>
          <p:cNvPr name="TextBox 5" id="5"/>
          <p:cNvSpPr txBox="true"/>
          <p:nvPr/>
        </p:nvSpPr>
        <p:spPr>
          <a:xfrm rot="0">
            <a:off x="1032060" y="2921230"/>
            <a:ext cx="5098421" cy="426720"/>
          </a:xfrm>
          <a:prstGeom prst="rect">
            <a:avLst/>
          </a:prstGeom>
        </p:spPr>
        <p:txBody>
          <a:bodyPr anchor="t" rtlCol="false" tIns="0" lIns="0" bIns="0" rIns="0">
            <a:spAutoFit/>
          </a:bodyPr>
          <a:lstStyle/>
          <a:p>
            <a:pPr>
              <a:lnSpc>
                <a:spcPts val="3359"/>
              </a:lnSpc>
              <a:spcBef>
                <a:spcPct val="0"/>
              </a:spcBef>
            </a:pPr>
            <a:r>
              <a:rPr lang="en-US" sz="2799">
                <a:solidFill>
                  <a:srgbClr val="000000"/>
                </a:solidFill>
                <a:latin typeface="Catamaran Heavy"/>
              </a:rPr>
              <a:t>BEFORE COMPRESSION</a:t>
            </a:r>
          </a:p>
        </p:txBody>
      </p:sp>
      <p:sp>
        <p:nvSpPr>
          <p:cNvPr name="TextBox 6" id="6"/>
          <p:cNvSpPr txBox="true"/>
          <p:nvPr/>
        </p:nvSpPr>
        <p:spPr>
          <a:xfrm rot="0">
            <a:off x="1028700" y="4191230"/>
            <a:ext cx="5098421" cy="426720"/>
          </a:xfrm>
          <a:prstGeom prst="rect">
            <a:avLst/>
          </a:prstGeom>
        </p:spPr>
        <p:txBody>
          <a:bodyPr anchor="t" rtlCol="false" tIns="0" lIns="0" bIns="0" rIns="0">
            <a:spAutoFit/>
          </a:bodyPr>
          <a:lstStyle/>
          <a:p>
            <a:pPr>
              <a:lnSpc>
                <a:spcPts val="3359"/>
              </a:lnSpc>
              <a:spcBef>
                <a:spcPct val="0"/>
              </a:spcBef>
            </a:pPr>
            <a:r>
              <a:rPr lang="en-US" sz="2799">
                <a:solidFill>
                  <a:srgbClr val="000000"/>
                </a:solidFill>
                <a:latin typeface="Catamaran Heavy"/>
              </a:rPr>
              <a:t>AFTER COMPRESSION</a:t>
            </a:r>
          </a:p>
        </p:txBody>
      </p:sp>
      <p:sp>
        <p:nvSpPr>
          <p:cNvPr name="TextBox 7" id="7"/>
          <p:cNvSpPr txBox="true"/>
          <p:nvPr/>
        </p:nvSpPr>
        <p:spPr>
          <a:xfrm rot="0">
            <a:off x="1028700" y="1019175"/>
            <a:ext cx="8773872" cy="939165"/>
          </a:xfrm>
          <a:prstGeom prst="rect">
            <a:avLst/>
          </a:prstGeom>
        </p:spPr>
        <p:txBody>
          <a:bodyPr anchor="t" rtlCol="false" tIns="0" lIns="0" bIns="0" rIns="0">
            <a:spAutoFit/>
          </a:bodyPr>
          <a:lstStyle/>
          <a:p>
            <a:pPr marL="0" indent="0" lvl="0">
              <a:lnSpc>
                <a:spcPts val="7200"/>
              </a:lnSpc>
              <a:spcBef>
                <a:spcPct val="0"/>
              </a:spcBef>
            </a:pPr>
            <a:r>
              <a:rPr lang="en-US" sz="6000">
                <a:solidFill>
                  <a:srgbClr val="FFFFFF"/>
                </a:solidFill>
                <a:latin typeface="Catamaran Heavy"/>
              </a:rPr>
              <a:t>RGB IMAGE</a:t>
            </a:r>
          </a:p>
        </p:txBody>
      </p:sp>
      <p:sp>
        <p:nvSpPr>
          <p:cNvPr name="TextBox 8" id="8"/>
          <p:cNvSpPr txBox="true"/>
          <p:nvPr/>
        </p:nvSpPr>
        <p:spPr>
          <a:xfrm rot="0">
            <a:off x="1032060" y="3500350"/>
            <a:ext cx="16230600" cy="481330"/>
          </a:xfrm>
          <a:prstGeom prst="rect">
            <a:avLst/>
          </a:prstGeom>
        </p:spPr>
        <p:txBody>
          <a:bodyPr anchor="t" rtlCol="false" tIns="0" lIns="0" bIns="0" rIns="0">
            <a:spAutoFit/>
          </a:bodyPr>
          <a:lstStyle/>
          <a:p>
            <a:pPr algn="ctr">
              <a:lnSpc>
                <a:spcPts val="3919"/>
              </a:lnSpc>
            </a:pPr>
            <a:r>
              <a:rPr lang="en-US" sz="2799">
                <a:solidFill>
                  <a:srgbClr val="000000"/>
                </a:solidFill>
                <a:latin typeface="Chakra Petch"/>
              </a:rPr>
              <a:t>The size of image before compression was 223 KB</a:t>
            </a:r>
          </a:p>
        </p:txBody>
      </p:sp>
      <p:sp>
        <p:nvSpPr>
          <p:cNvPr name="TextBox 9" id="9"/>
          <p:cNvSpPr txBox="true"/>
          <p:nvPr/>
        </p:nvSpPr>
        <p:spPr>
          <a:xfrm rot="0">
            <a:off x="1028700" y="4770350"/>
            <a:ext cx="16230600" cy="481330"/>
          </a:xfrm>
          <a:prstGeom prst="rect">
            <a:avLst/>
          </a:prstGeom>
        </p:spPr>
        <p:txBody>
          <a:bodyPr anchor="t" rtlCol="false" tIns="0" lIns="0" bIns="0" rIns="0">
            <a:spAutoFit/>
          </a:bodyPr>
          <a:lstStyle/>
          <a:p>
            <a:pPr algn="ctr">
              <a:lnSpc>
                <a:spcPts val="3919"/>
              </a:lnSpc>
            </a:pPr>
            <a:r>
              <a:rPr lang="en-US" sz="2799">
                <a:solidFill>
                  <a:srgbClr val="000000"/>
                </a:solidFill>
                <a:latin typeface="Chakra Petch"/>
              </a:rPr>
              <a:t>The size of the image after compression was 2 KB</a:t>
            </a:r>
          </a:p>
        </p:txBody>
      </p:sp>
      <p:sp>
        <p:nvSpPr>
          <p:cNvPr name="TextBox 10" id="10"/>
          <p:cNvSpPr txBox="true"/>
          <p:nvPr/>
        </p:nvSpPr>
        <p:spPr>
          <a:xfrm rot="0">
            <a:off x="1032060" y="5508855"/>
            <a:ext cx="16230600" cy="4443730"/>
          </a:xfrm>
          <a:prstGeom prst="rect">
            <a:avLst/>
          </a:prstGeom>
        </p:spPr>
        <p:txBody>
          <a:bodyPr anchor="t" rtlCol="false" tIns="0" lIns="0" bIns="0" rIns="0">
            <a:spAutoFit/>
          </a:bodyPr>
          <a:lstStyle/>
          <a:p>
            <a:pPr marL="604519" indent="-302260" lvl="1">
              <a:lnSpc>
                <a:spcPts val="3919"/>
              </a:lnSpc>
              <a:buAutoNum type="arabicPeriod" startAt="1"/>
            </a:pPr>
            <a:r>
              <a:rPr lang="en-US" sz="2799">
                <a:solidFill>
                  <a:srgbClr val="000000"/>
                </a:solidFill>
                <a:latin typeface="Chakra Petch"/>
              </a:rPr>
              <a:t>Color Preservation: RGB image compression retains the color fidelity of images while reducing file size, ensuring that the original hues and tones are preserved even after compression.</a:t>
            </a:r>
          </a:p>
          <a:p>
            <a:pPr marL="604519" indent="-302260" lvl="1">
              <a:lnSpc>
                <a:spcPts val="3919"/>
              </a:lnSpc>
              <a:buAutoNum type="arabicPeriod" startAt="1"/>
            </a:pPr>
            <a:r>
              <a:rPr lang="en-US" sz="2799">
                <a:solidFill>
                  <a:srgbClr val="000000"/>
                </a:solidFill>
                <a:latin typeface="Chakra Petch"/>
              </a:rPr>
              <a:t>Multi-Channel Optimization: Fractal compression techniques optimize each RGB channel independently, allowing for efficient compression of color images without compromising on image quality.</a:t>
            </a:r>
          </a:p>
          <a:p>
            <a:pPr marL="604519" indent="-302260" lvl="1">
              <a:lnSpc>
                <a:spcPts val="3919"/>
              </a:lnSpc>
              <a:buAutoNum type="arabicPeriod" startAt="1"/>
            </a:pPr>
            <a:r>
              <a:rPr lang="en-US" sz="2799">
                <a:solidFill>
                  <a:srgbClr val="000000"/>
                </a:solidFill>
                <a:latin typeface="Chakra Petch"/>
              </a:rPr>
              <a:t>Ver</a:t>
            </a:r>
            <a:r>
              <a:rPr lang="en-US" sz="2799">
                <a:solidFill>
                  <a:srgbClr val="000000"/>
                </a:solidFill>
                <a:latin typeface="Chakra Petch"/>
              </a:rPr>
              <a:t>satile Applications: RGB image compression is suitable for a wide range of applications, including digital photography, graphic design, and multimedia communication, where preserving color accuracy is essential for conveying visual information effectively.</a:t>
            </a:r>
          </a:p>
          <a:p>
            <a:pPr>
              <a:lnSpc>
                <a:spcPts val="391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97666" y="3273654"/>
            <a:ext cx="15692667" cy="2924175"/>
          </a:xfrm>
          <a:prstGeom prst="rect">
            <a:avLst/>
          </a:prstGeom>
        </p:spPr>
        <p:txBody>
          <a:bodyPr anchor="t" rtlCol="false" tIns="0" lIns="0" bIns="0" rIns="0">
            <a:spAutoFit/>
          </a:bodyPr>
          <a:lstStyle/>
          <a:p>
            <a:pPr>
              <a:lnSpc>
                <a:spcPts val="11519"/>
              </a:lnSpc>
            </a:pPr>
            <a:r>
              <a:rPr lang="en-US" sz="9600">
                <a:solidFill>
                  <a:srgbClr val="FFFFFF"/>
                </a:solidFill>
                <a:latin typeface="Catamaran Bold"/>
              </a:rPr>
              <a:t>HUFFMAN</a:t>
            </a:r>
          </a:p>
          <a:p>
            <a:pPr marL="0" indent="0" lvl="0">
              <a:lnSpc>
                <a:spcPts val="11519"/>
              </a:lnSpc>
              <a:spcBef>
                <a:spcPct val="0"/>
              </a:spcBef>
            </a:pPr>
            <a:r>
              <a:rPr lang="en-US" sz="9600">
                <a:solidFill>
                  <a:srgbClr val="FFFFFF"/>
                </a:solidFill>
                <a:latin typeface="Catamaran Bold"/>
              </a:rPr>
              <a:t>COMPRESSION</a:t>
            </a:r>
          </a:p>
        </p:txBody>
      </p:sp>
      <p:grpSp>
        <p:nvGrpSpPr>
          <p:cNvPr name="Group 3" id="3"/>
          <p:cNvGrpSpPr>
            <a:grpSpLocks noChangeAspect="true"/>
          </p:cNvGrpSpPr>
          <p:nvPr/>
        </p:nvGrpSpPr>
        <p:grpSpPr>
          <a:xfrm rot="2409328">
            <a:off x="14257405" y="2124746"/>
            <a:ext cx="3622265" cy="4208021"/>
            <a:chOff x="0" y="0"/>
            <a:chExt cx="5466080" cy="6350000"/>
          </a:xfrm>
        </p:grpSpPr>
        <p:sp>
          <p:nvSpPr>
            <p:cNvPr name="Freeform 4" id="4"/>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5" id="5"/>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2452" t="0" r="-22452" b="0"/>
              </a:stretch>
            </a:blipFill>
          </p:spPr>
        </p:sp>
        <p:sp>
          <p:nvSpPr>
            <p:cNvPr name="Freeform 6" id="6"/>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7" id="7"/>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8" id="8"/>
          <p:cNvGrpSpPr>
            <a:grpSpLocks noChangeAspect="true"/>
          </p:cNvGrpSpPr>
          <p:nvPr/>
        </p:nvGrpSpPr>
        <p:grpSpPr>
          <a:xfrm rot="2108981">
            <a:off x="5309538" y="-2555067"/>
            <a:ext cx="3451866" cy="4010067"/>
            <a:chOff x="0" y="0"/>
            <a:chExt cx="5466080" cy="6350000"/>
          </a:xfrm>
        </p:grpSpPr>
        <p:sp>
          <p:nvSpPr>
            <p:cNvPr name="Freeform 9" id="9"/>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10" id="10"/>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2045" t="0" r="-22045" b="0"/>
              </a:stretch>
            </a:blipFill>
          </p:spPr>
        </p:sp>
        <p:sp>
          <p:nvSpPr>
            <p:cNvPr name="Freeform 11" id="11"/>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12" id="12"/>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13" id="13"/>
          <p:cNvGrpSpPr>
            <a:grpSpLocks noChangeAspect="true"/>
          </p:cNvGrpSpPr>
          <p:nvPr/>
        </p:nvGrpSpPr>
        <p:grpSpPr>
          <a:xfrm rot="-1521433">
            <a:off x="10293400" y="-976334"/>
            <a:ext cx="3451866" cy="4010067"/>
            <a:chOff x="0" y="0"/>
            <a:chExt cx="5466080" cy="6350000"/>
          </a:xfrm>
        </p:grpSpPr>
        <p:sp>
          <p:nvSpPr>
            <p:cNvPr name="Freeform 14" id="14"/>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15" id="15"/>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0" t="-15104" r="0" b="-15104"/>
              </a:stretch>
            </a:blipFill>
          </p:spPr>
        </p:sp>
        <p:sp>
          <p:nvSpPr>
            <p:cNvPr name="Freeform 16" id="16"/>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17" id="17"/>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18" id="18"/>
          <p:cNvGrpSpPr>
            <a:grpSpLocks noChangeAspect="true"/>
          </p:cNvGrpSpPr>
          <p:nvPr/>
        </p:nvGrpSpPr>
        <p:grpSpPr>
          <a:xfrm rot="-1502715">
            <a:off x="11009363" y="6449439"/>
            <a:ext cx="3622265" cy="4208021"/>
            <a:chOff x="0" y="0"/>
            <a:chExt cx="5466080" cy="6350000"/>
          </a:xfrm>
        </p:grpSpPr>
        <p:sp>
          <p:nvSpPr>
            <p:cNvPr name="Freeform 19" id="19"/>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20" id="20"/>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2452" t="0" r="-22452" b="0"/>
              </a:stretch>
            </a:blipFill>
          </p:spPr>
        </p:sp>
        <p:sp>
          <p:nvSpPr>
            <p:cNvPr name="Freeform 21" id="21"/>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22" id="22"/>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23" id="23"/>
          <p:cNvGrpSpPr>
            <a:grpSpLocks noChangeAspect="true"/>
          </p:cNvGrpSpPr>
          <p:nvPr/>
        </p:nvGrpSpPr>
        <p:grpSpPr>
          <a:xfrm rot="1325989">
            <a:off x="16187497" y="7702923"/>
            <a:ext cx="3451866" cy="4010067"/>
            <a:chOff x="0" y="0"/>
            <a:chExt cx="5466080" cy="6350000"/>
          </a:xfrm>
        </p:grpSpPr>
        <p:sp>
          <p:nvSpPr>
            <p:cNvPr name="Freeform 24" id="24"/>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25" id="25"/>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2045" t="0" r="-22045" b="0"/>
              </a:stretch>
            </a:blipFill>
          </p:spPr>
        </p:sp>
        <p:sp>
          <p:nvSpPr>
            <p:cNvPr name="Freeform 26" id="26"/>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27" id="27"/>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28" id="28"/>
          <p:cNvGrpSpPr>
            <a:grpSpLocks noChangeAspect="true"/>
          </p:cNvGrpSpPr>
          <p:nvPr/>
        </p:nvGrpSpPr>
        <p:grpSpPr>
          <a:xfrm rot="-1502715">
            <a:off x="16102297" y="-3520290"/>
            <a:ext cx="3622265" cy="4208021"/>
            <a:chOff x="0" y="0"/>
            <a:chExt cx="5466080" cy="6350000"/>
          </a:xfrm>
        </p:grpSpPr>
        <p:sp>
          <p:nvSpPr>
            <p:cNvPr name="Freeform 29" id="29"/>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30" id="30"/>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22045" t="0" r="-22045" b="0"/>
              </a:stretch>
            </a:blipFill>
          </p:spPr>
        </p:sp>
        <p:sp>
          <p:nvSpPr>
            <p:cNvPr name="Freeform 31" id="31"/>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32" id="32"/>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04079" y="660089"/>
            <a:ext cx="20296157" cy="1691998"/>
            <a:chOff x="0" y="0"/>
            <a:chExt cx="5345490" cy="445629"/>
          </a:xfrm>
        </p:grpSpPr>
        <p:sp>
          <p:nvSpPr>
            <p:cNvPr name="Freeform 3" id="3"/>
            <p:cNvSpPr/>
            <p:nvPr/>
          </p:nvSpPr>
          <p:spPr>
            <a:xfrm flipH="false" flipV="false" rot="0">
              <a:off x="0" y="0"/>
              <a:ext cx="5345490" cy="445629"/>
            </a:xfrm>
            <a:custGeom>
              <a:avLst/>
              <a:gdLst/>
              <a:ahLst/>
              <a:cxnLst/>
              <a:rect r="r" b="b" t="t" l="l"/>
              <a:pathLst>
                <a:path h="445629" w="5345490">
                  <a:moveTo>
                    <a:pt x="0" y="0"/>
                  </a:moveTo>
                  <a:lnTo>
                    <a:pt x="5345490" y="0"/>
                  </a:lnTo>
                  <a:lnTo>
                    <a:pt x="5345490" y="445629"/>
                  </a:lnTo>
                  <a:lnTo>
                    <a:pt x="0" y="445629"/>
                  </a:lnTo>
                  <a:close/>
                </a:path>
              </a:pathLst>
            </a:custGeom>
            <a:solidFill>
              <a:srgbClr val="000000"/>
            </a:solidFill>
          </p:spPr>
        </p:sp>
        <p:sp>
          <p:nvSpPr>
            <p:cNvPr name="TextBox 4" id="4"/>
            <p:cNvSpPr txBox="true"/>
            <p:nvPr/>
          </p:nvSpPr>
          <p:spPr>
            <a:xfrm>
              <a:off x="0" y="0"/>
              <a:ext cx="5345490" cy="445629"/>
            </a:xfrm>
            <a:prstGeom prst="rect">
              <a:avLst/>
            </a:prstGeom>
          </p:spPr>
          <p:txBody>
            <a:bodyPr anchor="ctr" rtlCol="false" tIns="50800" lIns="50800" bIns="50800" rIns="50800"/>
            <a:lstStyle/>
            <a:p>
              <a:pPr algn="ctr">
                <a:lnSpc>
                  <a:spcPts val="2880"/>
                </a:lnSpc>
              </a:pPr>
            </a:p>
          </p:txBody>
        </p:sp>
      </p:grpSp>
      <p:sp>
        <p:nvSpPr>
          <p:cNvPr name="TextBox 5" id="5"/>
          <p:cNvSpPr txBox="true"/>
          <p:nvPr/>
        </p:nvSpPr>
        <p:spPr>
          <a:xfrm rot="0">
            <a:off x="1028700" y="1118420"/>
            <a:ext cx="16230600" cy="857250"/>
          </a:xfrm>
          <a:prstGeom prst="rect">
            <a:avLst/>
          </a:prstGeom>
        </p:spPr>
        <p:txBody>
          <a:bodyPr anchor="t" rtlCol="false" tIns="0" lIns="0" bIns="0" rIns="0">
            <a:spAutoFit/>
          </a:bodyPr>
          <a:lstStyle/>
          <a:p>
            <a:pPr algn="ctr" marL="0" indent="0" lvl="0">
              <a:lnSpc>
                <a:spcPts val="6420"/>
              </a:lnSpc>
            </a:pPr>
            <a:r>
              <a:rPr lang="en-US" sz="6000">
                <a:solidFill>
                  <a:srgbClr val="FFFFFF"/>
                </a:solidFill>
                <a:latin typeface="Catamaran Heavy"/>
              </a:rPr>
              <a:t>INTRODUCTION</a:t>
            </a:r>
          </a:p>
        </p:txBody>
      </p:sp>
      <p:sp>
        <p:nvSpPr>
          <p:cNvPr name="TextBox 6" id="6"/>
          <p:cNvSpPr txBox="true"/>
          <p:nvPr/>
        </p:nvSpPr>
        <p:spPr>
          <a:xfrm rot="0">
            <a:off x="1028700" y="3302732"/>
            <a:ext cx="16230600" cy="481330"/>
          </a:xfrm>
          <a:prstGeom prst="rect">
            <a:avLst/>
          </a:prstGeom>
        </p:spPr>
        <p:txBody>
          <a:bodyPr anchor="t" rtlCol="false" tIns="0" lIns="0" bIns="0" rIns="0">
            <a:spAutoFit/>
          </a:bodyPr>
          <a:lstStyle/>
          <a:p>
            <a:pPr algn="ctr">
              <a:lnSpc>
                <a:spcPts val="3919"/>
              </a:lnSpc>
            </a:pPr>
            <a:r>
              <a:rPr lang="en-US" sz="2799">
                <a:solidFill>
                  <a:srgbClr val="000000"/>
                </a:solidFill>
                <a:latin typeface="Chakra Petch"/>
              </a:rPr>
              <a:t>Welcome to the world of image compression, where efficiency meets visual fidelity!</a:t>
            </a:r>
          </a:p>
        </p:txBody>
      </p:sp>
      <p:grpSp>
        <p:nvGrpSpPr>
          <p:cNvPr name="Group 7" id="7"/>
          <p:cNvGrpSpPr/>
          <p:nvPr/>
        </p:nvGrpSpPr>
        <p:grpSpPr>
          <a:xfrm rot="0">
            <a:off x="1028700" y="4771604"/>
            <a:ext cx="5098517" cy="4486696"/>
            <a:chOff x="0" y="0"/>
            <a:chExt cx="1427928" cy="1256577"/>
          </a:xfrm>
        </p:grpSpPr>
        <p:sp>
          <p:nvSpPr>
            <p:cNvPr name="Freeform 8" id="8"/>
            <p:cNvSpPr/>
            <p:nvPr/>
          </p:nvSpPr>
          <p:spPr>
            <a:xfrm flipH="false" flipV="false" rot="0">
              <a:off x="0" y="0"/>
              <a:ext cx="1427928" cy="1256576"/>
            </a:xfrm>
            <a:custGeom>
              <a:avLst/>
              <a:gdLst/>
              <a:ahLst/>
              <a:cxnLst/>
              <a:rect r="r" b="b" t="t" l="l"/>
              <a:pathLst>
                <a:path h="1256576" w="1427928">
                  <a:moveTo>
                    <a:pt x="0" y="0"/>
                  </a:moveTo>
                  <a:lnTo>
                    <a:pt x="1427928" y="0"/>
                  </a:lnTo>
                  <a:lnTo>
                    <a:pt x="1427928" y="1256576"/>
                  </a:lnTo>
                  <a:lnTo>
                    <a:pt x="0" y="1256576"/>
                  </a:lnTo>
                  <a:close/>
                </a:path>
              </a:pathLst>
            </a:custGeom>
            <a:solidFill>
              <a:srgbClr val="000000">
                <a:alpha val="0"/>
              </a:srgbClr>
            </a:solidFill>
            <a:ln w="38100" cap="sq">
              <a:solidFill>
                <a:srgbClr val="000000"/>
              </a:solidFill>
              <a:prstDash val="solid"/>
              <a:miter/>
            </a:ln>
          </p:spPr>
        </p:sp>
        <p:sp>
          <p:nvSpPr>
            <p:cNvPr name="TextBox 9" id="9"/>
            <p:cNvSpPr txBox="true"/>
            <p:nvPr/>
          </p:nvSpPr>
          <p:spPr>
            <a:xfrm>
              <a:off x="0" y="0"/>
              <a:ext cx="1427928" cy="1256577"/>
            </a:xfrm>
            <a:prstGeom prst="rect">
              <a:avLst/>
            </a:prstGeom>
          </p:spPr>
          <p:txBody>
            <a:bodyPr anchor="ctr" rtlCol="false" tIns="50800" lIns="50800" bIns="50800" rIns="50800"/>
            <a:lstStyle/>
            <a:p>
              <a:pPr algn="ctr">
                <a:lnSpc>
                  <a:spcPts val="2880"/>
                </a:lnSpc>
              </a:pPr>
            </a:p>
          </p:txBody>
        </p:sp>
      </p:grpSp>
      <p:grpSp>
        <p:nvGrpSpPr>
          <p:cNvPr name="Group 10" id="10"/>
          <p:cNvGrpSpPr/>
          <p:nvPr/>
        </p:nvGrpSpPr>
        <p:grpSpPr>
          <a:xfrm rot="0">
            <a:off x="6594742" y="4771604"/>
            <a:ext cx="5098517" cy="4486696"/>
            <a:chOff x="0" y="0"/>
            <a:chExt cx="1427928" cy="1256577"/>
          </a:xfrm>
        </p:grpSpPr>
        <p:sp>
          <p:nvSpPr>
            <p:cNvPr name="Freeform 11" id="11"/>
            <p:cNvSpPr/>
            <p:nvPr/>
          </p:nvSpPr>
          <p:spPr>
            <a:xfrm flipH="false" flipV="false" rot="0">
              <a:off x="0" y="0"/>
              <a:ext cx="1427928" cy="1256576"/>
            </a:xfrm>
            <a:custGeom>
              <a:avLst/>
              <a:gdLst/>
              <a:ahLst/>
              <a:cxnLst/>
              <a:rect r="r" b="b" t="t" l="l"/>
              <a:pathLst>
                <a:path h="1256576" w="1427928">
                  <a:moveTo>
                    <a:pt x="0" y="0"/>
                  </a:moveTo>
                  <a:lnTo>
                    <a:pt x="1427928" y="0"/>
                  </a:lnTo>
                  <a:lnTo>
                    <a:pt x="1427928" y="1256576"/>
                  </a:lnTo>
                  <a:lnTo>
                    <a:pt x="0" y="1256576"/>
                  </a:lnTo>
                  <a:close/>
                </a:path>
              </a:pathLst>
            </a:custGeom>
            <a:solidFill>
              <a:srgbClr val="000000">
                <a:alpha val="0"/>
              </a:srgbClr>
            </a:solidFill>
            <a:ln w="38100" cap="sq">
              <a:solidFill>
                <a:srgbClr val="000000"/>
              </a:solidFill>
              <a:prstDash val="solid"/>
              <a:miter/>
            </a:ln>
          </p:spPr>
        </p:sp>
        <p:sp>
          <p:nvSpPr>
            <p:cNvPr name="TextBox 12" id="12"/>
            <p:cNvSpPr txBox="true"/>
            <p:nvPr/>
          </p:nvSpPr>
          <p:spPr>
            <a:xfrm>
              <a:off x="0" y="0"/>
              <a:ext cx="1427928" cy="1256577"/>
            </a:xfrm>
            <a:prstGeom prst="rect">
              <a:avLst/>
            </a:prstGeom>
          </p:spPr>
          <p:txBody>
            <a:bodyPr anchor="ctr" rtlCol="false" tIns="50800" lIns="50800" bIns="50800" rIns="50800"/>
            <a:lstStyle/>
            <a:p>
              <a:pPr algn="ctr">
                <a:lnSpc>
                  <a:spcPts val="2880"/>
                </a:lnSpc>
              </a:pPr>
            </a:p>
          </p:txBody>
        </p:sp>
      </p:grpSp>
      <p:grpSp>
        <p:nvGrpSpPr>
          <p:cNvPr name="Group 13" id="13"/>
          <p:cNvGrpSpPr/>
          <p:nvPr/>
        </p:nvGrpSpPr>
        <p:grpSpPr>
          <a:xfrm rot="0">
            <a:off x="12160783" y="4771604"/>
            <a:ext cx="5098517" cy="4486696"/>
            <a:chOff x="0" y="0"/>
            <a:chExt cx="1427928" cy="1256577"/>
          </a:xfrm>
        </p:grpSpPr>
        <p:sp>
          <p:nvSpPr>
            <p:cNvPr name="Freeform 14" id="14"/>
            <p:cNvSpPr/>
            <p:nvPr/>
          </p:nvSpPr>
          <p:spPr>
            <a:xfrm flipH="false" flipV="false" rot="0">
              <a:off x="0" y="0"/>
              <a:ext cx="1427928" cy="1256576"/>
            </a:xfrm>
            <a:custGeom>
              <a:avLst/>
              <a:gdLst/>
              <a:ahLst/>
              <a:cxnLst/>
              <a:rect r="r" b="b" t="t" l="l"/>
              <a:pathLst>
                <a:path h="1256576" w="1427928">
                  <a:moveTo>
                    <a:pt x="0" y="0"/>
                  </a:moveTo>
                  <a:lnTo>
                    <a:pt x="1427928" y="0"/>
                  </a:lnTo>
                  <a:lnTo>
                    <a:pt x="1427928" y="1256576"/>
                  </a:lnTo>
                  <a:lnTo>
                    <a:pt x="0" y="1256576"/>
                  </a:lnTo>
                  <a:close/>
                </a:path>
              </a:pathLst>
            </a:custGeom>
            <a:solidFill>
              <a:srgbClr val="000000">
                <a:alpha val="0"/>
              </a:srgbClr>
            </a:solidFill>
            <a:ln w="38100" cap="sq">
              <a:solidFill>
                <a:srgbClr val="000000"/>
              </a:solidFill>
              <a:prstDash val="solid"/>
              <a:miter/>
            </a:ln>
          </p:spPr>
        </p:sp>
        <p:sp>
          <p:nvSpPr>
            <p:cNvPr name="TextBox 15" id="15"/>
            <p:cNvSpPr txBox="true"/>
            <p:nvPr/>
          </p:nvSpPr>
          <p:spPr>
            <a:xfrm>
              <a:off x="0" y="0"/>
              <a:ext cx="1427928" cy="1256577"/>
            </a:xfrm>
            <a:prstGeom prst="rect">
              <a:avLst/>
            </a:prstGeom>
          </p:spPr>
          <p:txBody>
            <a:bodyPr anchor="ctr" rtlCol="false" tIns="50800" lIns="50800" bIns="50800" rIns="50800"/>
            <a:lstStyle/>
            <a:p>
              <a:pPr algn="ctr">
                <a:lnSpc>
                  <a:spcPts val="2880"/>
                </a:lnSpc>
              </a:pPr>
            </a:p>
          </p:txBody>
        </p:sp>
      </p:grpSp>
      <p:sp>
        <p:nvSpPr>
          <p:cNvPr name="TextBox 16" id="16"/>
          <p:cNvSpPr txBox="true"/>
          <p:nvPr/>
        </p:nvSpPr>
        <p:spPr>
          <a:xfrm rot="0">
            <a:off x="1569519" y="5171547"/>
            <a:ext cx="4016878" cy="3639185"/>
          </a:xfrm>
          <a:prstGeom prst="rect">
            <a:avLst/>
          </a:prstGeom>
        </p:spPr>
        <p:txBody>
          <a:bodyPr anchor="t" rtlCol="false" tIns="0" lIns="0" bIns="0" rIns="0">
            <a:spAutoFit/>
          </a:bodyPr>
          <a:lstStyle/>
          <a:p>
            <a:pPr algn="ctr">
              <a:lnSpc>
                <a:spcPts val="3640"/>
              </a:lnSpc>
            </a:pPr>
            <a:r>
              <a:rPr lang="en-US" sz="2600">
                <a:solidFill>
                  <a:srgbClr val="000000"/>
                </a:solidFill>
                <a:latin typeface="Chakra Petch"/>
              </a:rPr>
              <a:t>Huffman's method efficiently reduces file sizes by assigning shorter codes to frequently occurring image intensities, optimizing storage and transmission resources.</a:t>
            </a:r>
          </a:p>
        </p:txBody>
      </p:sp>
      <p:sp>
        <p:nvSpPr>
          <p:cNvPr name="TextBox 17" id="17"/>
          <p:cNvSpPr txBox="true"/>
          <p:nvPr/>
        </p:nvSpPr>
        <p:spPr>
          <a:xfrm rot="0">
            <a:off x="7135561" y="5400147"/>
            <a:ext cx="4016878" cy="3181985"/>
          </a:xfrm>
          <a:prstGeom prst="rect">
            <a:avLst/>
          </a:prstGeom>
        </p:spPr>
        <p:txBody>
          <a:bodyPr anchor="t" rtlCol="false" tIns="0" lIns="0" bIns="0" rIns="0">
            <a:spAutoFit/>
          </a:bodyPr>
          <a:lstStyle/>
          <a:p>
            <a:pPr algn="ctr">
              <a:lnSpc>
                <a:spcPts val="3640"/>
              </a:lnSpc>
            </a:pPr>
            <a:r>
              <a:rPr lang="en-US" sz="2600">
                <a:solidFill>
                  <a:srgbClr val="000000"/>
                </a:solidFill>
                <a:latin typeface="Chakra Petch"/>
              </a:rPr>
              <a:t>Image quality remains intact post-compression, ensuring essential visual details are retained, making it ideal for applications requiring high-fidelity images.</a:t>
            </a:r>
          </a:p>
        </p:txBody>
      </p:sp>
      <p:sp>
        <p:nvSpPr>
          <p:cNvPr name="TextBox 18" id="18"/>
          <p:cNvSpPr txBox="true"/>
          <p:nvPr/>
        </p:nvSpPr>
        <p:spPr>
          <a:xfrm rot="0">
            <a:off x="12633438" y="5171547"/>
            <a:ext cx="4153207" cy="3639185"/>
          </a:xfrm>
          <a:prstGeom prst="rect">
            <a:avLst/>
          </a:prstGeom>
        </p:spPr>
        <p:txBody>
          <a:bodyPr anchor="t" rtlCol="false" tIns="0" lIns="0" bIns="0" rIns="0">
            <a:spAutoFit/>
          </a:bodyPr>
          <a:lstStyle/>
          <a:p>
            <a:pPr algn="ctr">
              <a:lnSpc>
                <a:spcPts val="3639"/>
              </a:lnSpc>
            </a:pPr>
            <a:r>
              <a:rPr lang="en-US" sz="2599">
                <a:solidFill>
                  <a:srgbClr val="000000"/>
                </a:solidFill>
                <a:latin typeface="Chakra Petch"/>
              </a:rPr>
              <a:t>Huffman compression is versatile, suitable for various image types and formats, making it indispensable across multimedia, telecommunications, and medical imaging sectors.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2385" y="-313692"/>
            <a:ext cx="6215312" cy="10914384"/>
            <a:chOff x="0" y="0"/>
            <a:chExt cx="1636954" cy="2874570"/>
          </a:xfrm>
        </p:grpSpPr>
        <p:sp>
          <p:nvSpPr>
            <p:cNvPr name="Freeform 3" id="3"/>
            <p:cNvSpPr/>
            <p:nvPr/>
          </p:nvSpPr>
          <p:spPr>
            <a:xfrm flipH="false" flipV="false" rot="0">
              <a:off x="0" y="0"/>
              <a:ext cx="1636955" cy="2874570"/>
            </a:xfrm>
            <a:custGeom>
              <a:avLst/>
              <a:gdLst/>
              <a:ahLst/>
              <a:cxnLst/>
              <a:rect r="r" b="b" t="t" l="l"/>
              <a:pathLst>
                <a:path h="2874570" w="1636955">
                  <a:moveTo>
                    <a:pt x="0" y="0"/>
                  </a:moveTo>
                  <a:lnTo>
                    <a:pt x="1636955" y="0"/>
                  </a:lnTo>
                  <a:lnTo>
                    <a:pt x="1636955" y="2874570"/>
                  </a:lnTo>
                  <a:lnTo>
                    <a:pt x="0" y="2874570"/>
                  </a:lnTo>
                  <a:close/>
                </a:path>
              </a:pathLst>
            </a:custGeom>
            <a:solidFill>
              <a:srgbClr val="000000"/>
            </a:solidFill>
          </p:spPr>
        </p:sp>
        <p:sp>
          <p:nvSpPr>
            <p:cNvPr name="TextBox 4" id="4"/>
            <p:cNvSpPr txBox="true"/>
            <p:nvPr/>
          </p:nvSpPr>
          <p:spPr>
            <a:xfrm>
              <a:off x="0" y="0"/>
              <a:ext cx="1636954" cy="2874570"/>
            </a:xfrm>
            <a:prstGeom prst="rect">
              <a:avLst/>
            </a:prstGeom>
          </p:spPr>
          <p:txBody>
            <a:bodyPr anchor="ctr" rtlCol="false" tIns="50800" lIns="50800" bIns="50800" rIns="50800"/>
            <a:lstStyle/>
            <a:p>
              <a:pPr algn="ctr">
                <a:lnSpc>
                  <a:spcPts val="2880"/>
                </a:lnSpc>
              </a:pPr>
            </a:p>
          </p:txBody>
        </p:sp>
      </p:grpSp>
      <p:sp>
        <p:nvSpPr>
          <p:cNvPr name="TextBox 5" id="5"/>
          <p:cNvSpPr txBox="true"/>
          <p:nvPr/>
        </p:nvSpPr>
        <p:spPr>
          <a:xfrm rot="0">
            <a:off x="6434805" y="457200"/>
            <a:ext cx="11567647" cy="9372600"/>
          </a:xfrm>
          <a:prstGeom prst="rect">
            <a:avLst/>
          </a:prstGeom>
        </p:spPr>
        <p:txBody>
          <a:bodyPr anchor="t" rtlCol="false" tIns="0" lIns="0" bIns="0" rIns="0">
            <a:spAutoFit/>
          </a:bodyPr>
          <a:lstStyle/>
          <a:p>
            <a:pPr>
              <a:lnSpc>
                <a:spcPts val="3120"/>
              </a:lnSpc>
            </a:pPr>
            <a:r>
              <a:rPr lang="en-US" sz="2600">
                <a:solidFill>
                  <a:srgbClr val="000000"/>
                </a:solidFill>
                <a:latin typeface="Chakra Petch Bold"/>
              </a:rPr>
              <a:t>1. Maximize Compression Ratio:</a:t>
            </a:r>
            <a:r>
              <a:rPr lang="en-US" sz="2600">
                <a:solidFill>
                  <a:srgbClr val="000000"/>
                </a:solidFill>
                <a:latin typeface="Chakra Petch"/>
              </a:rPr>
              <a:t> The primary objective of Huffman image compression is to achieve the highest compression ratio possible while maintaining image quality. By efficiently encoding image intensities based on their frequencies, the algorithm aims to significantly reduce file sizes.</a:t>
            </a:r>
          </a:p>
          <a:p>
            <a:pPr>
              <a:lnSpc>
                <a:spcPts val="3120"/>
              </a:lnSpc>
            </a:pPr>
          </a:p>
          <a:p>
            <a:pPr>
              <a:lnSpc>
                <a:spcPts val="3120"/>
              </a:lnSpc>
            </a:pPr>
            <a:r>
              <a:rPr lang="en-US" sz="2600">
                <a:solidFill>
                  <a:srgbClr val="000000"/>
                </a:solidFill>
                <a:latin typeface="Chakra Petch Bold"/>
              </a:rPr>
              <a:t>2. Ensure Image Fidelity:</a:t>
            </a:r>
            <a:r>
              <a:rPr lang="en-US" sz="2600">
                <a:solidFill>
                  <a:srgbClr val="000000"/>
                </a:solidFill>
                <a:latin typeface="Chakra Petch"/>
              </a:rPr>
              <a:t> Another key objective is to preserve the fidelity of the original image during compression and decompression. It's essential to reconstruct the image accurately from the compressed data, ensuring that important visual information remains intact.</a:t>
            </a:r>
          </a:p>
          <a:p>
            <a:pPr>
              <a:lnSpc>
                <a:spcPts val="3120"/>
              </a:lnSpc>
            </a:pPr>
          </a:p>
          <a:p>
            <a:pPr>
              <a:lnSpc>
                <a:spcPts val="3120"/>
              </a:lnSpc>
            </a:pPr>
            <a:r>
              <a:rPr lang="en-US" sz="2600">
                <a:solidFill>
                  <a:srgbClr val="000000"/>
                </a:solidFill>
                <a:latin typeface="Chakra Petch Bold"/>
              </a:rPr>
              <a:t>3. Optimize Execution Time:</a:t>
            </a:r>
            <a:r>
              <a:rPr lang="en-US" sz="2600">
                <a:solidFill>
                  <a:srgbClr val="000000"/>
                </a:solidFill>
                <a:latin typeface="Chakra Petch"/>
              </a:rPr>
              <a:t> Huffman compression seeks to minimize the time required for both encoding and decoding processes. Efficient algorithms and data structures are employed to streamline these operations, enabling fast compression and decompression of images.</a:t>
            </a:r>
          </a:p>
          <a:p>
            <a:pPr>
              <a:lnSpc>
                <a:spcPts val="3120"/>
              </a:lnSpc>
            </a:pPr>
          </a:p>
          <a:p>
            <a:pPr>
              <a:lnSpc>
                <a:spcPts val="3120"/>
              </a:lnSpc>
            </a:pPr>
            <a:r>
              <a:rPr lang="en-US" sz="2600">
                <a:solidFill>
                  <a:srgbClr val="000000"/>
                </a:solidFill>
                <a:latin typeface="Chakra Petch Bold"/>
              </a:rPr>
              <a:t>4. Enhance Versatility:</a:t>
            </a:r>
            <a:r>
              <a:rPr lang="en-US" sz="2600">
                <a:solidFill>
                  <a:srgbClr val="000000"/>
                </a:solidFill>
                <a:latin typeface="Chakra Petch"/>
              </a:rPr>
              <a:t> The compression technique aims to be adaptable to various image types, sizes, and formats. By providing a flexible solution, it can cater to diverse applications and environments where image compression is required.</a:t>
            </a:r>
          </a:p>
          <a:p>
            <a:pPr>
              <a:lnSpc>
                <a:spcPts val="3120"/>
              </a:lnSpc>
            </a:pPr>
          </a:p>
          <a:p>
            <a:pPr>
              <a:lnSpc>
                <a:spcPts val="3120"/>
              </a:lnSpc>
              <a:spcBef>
                <a:spcPct val="0"/>
              </a:spcBef>
            </a:pPr>
            <a:r>
              <a:rPr lang="en-US" sz="2600">
                <a:solidFill>
                  <a:srgbClr val="000000"/>
                </a:solidFill>
                <a:latin typeface="Chakra Petch Bold"/>
              </a:rPr>
              <a:t>5. Facilitate Integration: </a:t>
            </a:r>
            <a:r>
              <a:rPr lang="en-US" sz="2600">
                <a:solidFill>
                  <a:srgbClr val="000000"/>
                </a:solidFill>
                <a:latin typeface="Chakra Petch"/>
              </a:rPr>
              <a:t>Integration into existing systems and workflows is also an objective. Huffman compression should be easily implementable and compatible with different platforms and software environments, ensuring seamless adoption and usage.</a:t>
            </a:r>
          </a:p>
        </p:txBody>
      </p:sp>
      <p:sp>
        <p:nvSpPr>
          <p:cNvPr name="Freeform 6" id="6"/>
          <p:cNvSpPr/>
          <p:nvPr/>
        </p:nvSpPr>
        <p:spPr>
          <a:xfrm flipH="false" flipV="false" rot="-1283413">
            <a:off x="941681" y="5471844"/>
            <a:ext cx="4065668" cy="3344012"/>
          </a:xfrm>
          <a:custGeom>
            <a:avLst/>
            <a:gdLst/>
            <a:ahLst/>
            <a:cxnLst/>
            <a:rect r="r" b="b" t="t" l="l"/>
            <a:pathLst>
              <a:path h="3344012" w="4065668">
                <a:moveTo>
                  <a:pt x="0" y="0"/>
                </a:moveTo>
                <a:lnTo>
                  <a:pt x="4065668" y="0"/>
                </a:lnTo>
                <a:lnTo>
                  <a:pt x="4065668" y="3344012"/>
                </a:lnTo>
                <a:lnTo>
                  <a:pt x="0" y="33440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1222446"/>
            <a:ext cx="4433932" cy="939165"/>
          </a:xfrm>
          <a:prstGeom prst="rect">
            <a:avLst/>
          </a:prstGeom>
        </p:spPr>
        <p:txBody>
          <a:bodyPr anchor="t" rtlCol="false" tIns="0" lIns="0" bIns="0" rIns="0">
            <a:spAutoFit/>
          </a:bodyPr>
          <a:lstStyle/>
          <a:p>
            <a:pPr marL="0" indent="0" lvl="0">
              <a:lnSpc>
                <a:spcPts val="7200"/>
              </a:lnSpc>
              <a:spcBef>
                <a:spcPct val="0"/>
              </a:spcBef>
            </a:pPr>
            <a:r>
              <a:rPr lang="en-US" sz="6000">
                <a:solidFill>
                  <a:srgbClr val="FFFFFF"/>
                </a:solidFill>
                <a:latin typeface="Catamaran Heavy"/>
              </a:rPr>
              <a:t>OBJECTIVES</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04079" y="391983"/>
            <a:ext cx="20296157" cy="1691998"/>
            <a:chOff x="0" y="0"/>
            <a:chExt cx="5345490" cy="445629"/>
          </a:xfrm>
        </p:grpSpPr>
        <p:sp>
          <p:nvSpPr>
            <p:cNvPr name="Freeform 3" id="3"/>
            <p:cNvSpPr/>
            <p:nvPr/>
          </p:nvSpPr>
          <p:spPr>
            <a:xfrm flipH="false" flipV="false" rot="0">
              <a:off x="0" y="0"/>
              <a:ext cx="5345490" cy="445629"/>
            </a:xfrm>
            <a:custGeom>
              <a:avLst/>
              <a:gdLst/>
              <a:ahLst/>
              <a:cxnLst/>
              <a:rect r="r" b="b" t="t" l="l"/>
              <a:pathLst>
                <a:path h="445629" w="5345490">
                  <a:moveTo>
                    <a:pt x="0" y="0"/>
                  </a:moveTo>
                  <a:lnTo>
                    <a:pt x="5345490" y="0"/>
                  </a:lnTo>
                  <a:lnTo>
                    <a:pt x="5345490" y="445629"/>
                  </a:lnTo>
                  <a:lnTo>
                    <a:pt x="0" y="445629"/>
                  </a:lnTo>
                  <a:close/>
                </a:path>
              </a:pathLst>
            </a:custGeom>
            <a:solidFill>
              <a:srgbClr val="000000"/>
            </a:solidFill>
          </p:spPr>
        </p:sp>
        <p:sp>
          <p:nvSpPr>
            <p:cNvPr name="TextBox 4" id="4"/>
            <p:cNvSpPr txBox="true"/>
            <p:nvPr/>
          </p:nvSpPr>
          <p:spPr>
            <a:xfrm>
              <a:off x="0" y="0"/>
              <a:ext cx="5345490" cy="445629"/>
            </a:xfrm>
            <a:prstGeom prst="rect">
              <a:avLst/>
            </a:prstGeom>
          </p:spPr>
          <p:txBody>
            <a:bodyPr anchor="ctr" rtlCol="false" tIns="50800" lIns="50800" bIns="50800" rIns="50800"/>
            <a:lstStyle/>
            <a:p>
              <a:pPr algn="ctr">
                <a:lnSpc>
                  <a:spcPts val="2880"/>
                </a:lnSpc>
              </a:pPr>
            </a:p>
          </p:txBody>
        </p:sp>
      </p:grpSp>
      <p:sp>
        <p:nvSpPr>
          <p:cNvPr name="TextBox 5" id="5"/>
          <p:cNvSpPr txBox="true"/>
          <p:nvPr/>
        </p:nvSpPr>
        <p:spPr>
          <a:xfrm rot="0">
            <a:off x="1028700" y="850314"/>
            <a:ext cx="16230600" cy="857250"/>
          </a:xfrm>
          <a:prstGeom prst="rect">
            <a:avLst/>
          </a:prstGeom>
        </p:spPr>
        <p:txBody>
          <a:bodyPr anchor="t" rtlCol="false" tIns="0" lIns="0" bIns="0" rIns="0">
            <a:spAutoFit/>
          </a:bodyPr>
          <a:lstStyle/>
          <a:p>
            <a:pPr algn="ctr" marL="0" indent="0" lvl="0">
              <a:lnSpc>
                <a:spcPts val="6420"/>
              </a:lnSpc>
            </a:pPr>
            <a:r>
              <a:rPr lang="en-US" sz="6000">
                <a:solidFill>
                  <a:srgbClr val="FFFFFF"/>
                </a:solidFill>
                <a:latin typeface="Catamaran Heavy"/>
              </a:rPr>
              <a:t>BACKGROUND</a:t>
            </a:r>
          </a:p>
        </p:txBody>
      </p:sp>
      <p:sp>
        <p:nvSpPr>
          <p:cNvPr name="TextBox 6" id="6"/>
          <p:cNvSpPr txBox="true"/>
          <p:nvPr/>
        </p:nvSpPr>
        <p:spPr>
          <a:xfrm rot="0">
            <a:off x="1028700" y="2885155"/>
            <a:ext cx="16230600" cy="5694045"/>
          </a:xfrm>
          <a:prstGeom prst="rect">
            <a:avLst/>
          </a:prstGeom>
        </p:spPr>
        <p:txBody>
          <a:bodyPr anchor="t" rtlCol="false" tIns="0" lIns="0" bIns="0" rIns="0">
            <a:spAutoFit/>
          </a:bodyPr>
          <a:lstStyle/>
          <a:p>
            <a:pPr>
              <a:lnSpc>
                <a:spcPts val="3779"/>
              </a:lnSpc>
            </a:pPr>
            <a:r>
              <a:rPr lang="en-US" sz="2700">
                <a:solidFill>
                  <a:srgbClr val="000000"/>
                </a:solidFill>
                <a:latin typeface="Chakra Petch Bold"/>
              </a:rPr>
              <a:t>1. Digital Imaging Challenges: </a:t>
            </a:r>
            <a:r>
              <a:rPr lang="en-US" sz="2700">
                <a:solidFill>
                  <a:srgbClr val="000000"/>
                </a:solidFill>
                <a:latin typeface="Chakra Petch"/>
              </a:rPr>
              <a:t>As digital imaging technologies advance, the need for efficient data compression grows. Balancing compression ratios with image fidelity poses a challenge, as traditional methods often sacrifice one for the other.</a:t>
            </a:r>
          </a:p>
          <a:p>
            <a:pPr>
              <a:lnSpc>
                <a:spcPts val="3779"/>
              </a:lnSpc>
            </a:pPr>
          </a:p>
          <a:p>
            <a:pPr>
              <a:lnSpc>
                <a:spcPts val="3779"/>
              </a:lnSpc>
            </a:pPr>
            <a:r>
              <a:rPr lang="en-US" sz="2700">
                <a:solidFill>
                  <a:srgbClr val="000000"/>
                </a:solidFill>
                <a:latin typeface="Chakra Petch Bold"/>
              </a:rPr>
              <a:t>2. Huffman's Solution: </a:t>
            </a:r>
            <a:r>
              <a:rPr lang="en-US" sz="2700">
                <a:solidFill>
                  <a:srgbClr val="000000"/>
                </a:solidFill>
                <a:latin typeface="Chakra Petch"/>
              </a:rPr>
              <a:t>Huffman compression, pioneered by David A. Huffman in 1952, offers a solution by encoding image data based on intensity frequency. This approach achieves significant file size reductions while preserving image quality.</a:t>
            </a:r>
          </a:p>
          <a:p>
            <a:pPr>
              <a:lnSpc>
                <a:spcPts val="3779"/>
              </a:lnSpc>
            </a:pPr>
          </a:p>
          <a:p>
            <a:pPr>
              <a:lnSpc>
                <a:spcPts val="3779"/>
              </a:lnSpc>
            </a:pPr>
            <a:r>
              <a:rPr lang="en-US" sz="2700">
                <a:solidFill>
                  <a:srgbClr val="000000"/>
                </a:solidFill>
                <a:latin typeface="Chakra Petch Bold"/>
              </a:rPr>
              <a:t>3. Efficiency and Impact: </a:t>
            </a:r>
            <a:r>
              <a:rPr lang="en-US" sz="2700">
                <a:solidFill>
                  <a:srgbClr val="000000"/>
                </a:solidFill>
                <a:latin typeface="Chakra Petch"/>
              </a:rPr>
              <a:t>Huffman compression's effectiveness lies in its ability to prioritize common image elements for shorter codes. This technique has widespread applications in multimedia, telecommunications, and medical imaging, streamlining storage, transmission, and analysis of visual data.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584506" y="-313692"/>
            <a:ext cx="10600692" cy="10600692"/>
          </a:xfrm>
          <a:custGeom>
            <a:avLst/>
            <a:gdLst/>
            <a:ahLst/>
            <a:cxnLst/>
            <a:rect r="r" b="b" t="t" l="l"/>
            <a:pathLst>
              <a:path h="10600692" w="10600692">
                <a:moveTo>
                  <a:pt x="0" y="0"/>
                </a:moveTo>
                <a:lnTo>
                  <a:pt x="10600693" y="0"/>
                </a:lnTo>
                <a:lnTo>
                  <a:pt x="10600693" y="10600692"/>
                </a:lnTo>
                <a:lnTo>
                  <a:pt x="0" y="10600692"/>
                </a:lnTo>
                <a:lnTo>
                  <a:pt x="0" y="0"/>
                </a:lnTo>
                <a:close/>
              </a:path>
            </a:pathLst>
          </a:custGeom>
          <a:blipFill>
            <a:blip r:embed="rId2"/>
            <a:stretch>
              <a:fillRect l="0" t="0" r="0" b="0"/>
            </a:stretch>
          </a:blipFill>
          <a:ln cap="sq">
            <a:noFill/>
            <a:prstDash val="solid"/>
            <a:miter/>
          </a:ln>
        </p:spPr>
      </p:sp>
      <p:grpSp>
        <p:nvGrpSpPr>
          <p:cNvPr name="Group 3" id="3"/>
          <p:cNvGrpSpPr/>
          <p:nvPr/>
        </p:nvGrpSpPr>
        <p:grpSpPr>
          <a:xfrm rot="0">
            <a:off x="-262385" y="-313692"/>
            <a:ext cx="13962229" cy="10914384"/>
            <a:chOff x="0" y="0"/>
            <a:chExt cx="3677295" cy="2874570"/>
          </a:xfrm>
        </p:grpSpPr>
        <p:sp>
          <p:nvSpPr>
            <p:cNvPr name="Freeform 4" id="4"/>
            <p:cNvSpPr/>
            <p:nvPr/>
          </p:nvSpPr>
          <p:spPr>
            <a:xfrm flipH="false" flipV="false" rot="0">
              <a:off x="0" y="0"/>
              <a:ext cx="3677295" cy="2874570"/>
            </a:xfrm>
            <a:custGeom>
              <a:avLst/>
              <a:gdLst/>
              <a:ahLst/>
              <a:cxnLst/>
              <a:rect r="r" b="b" t="t" l="l"/>
              <a:pathLst>
                <a:path h="2874570" w="3677295">
                  <a:moveTo>
                    <a:pt x="0" y="0"/>
                  </a:moveTo>
                  <a:lnTo>
                    <a:pt x="3677295" y="0"/>
                  </a:lnTo>
                  <a:lnTo>
                    <a:pt x="3677295" y="2874570"/>
                  </a:lnTo>
                  <a:lnTo>
                    <a:pt x="0" y="2874570"/>
                  </a:lnTo>
                  <a:close/>
                </a:path>
              </a:pathLst>
            </a:custGeom>
            <a:solidFill>
              <a:srgbClr val="000000"/>
            </a:solidFill>
          </p:spPr>
        </p:sp>
        <p:sp>
          <p:nvSpPr>
            <p:cNvPr name="TextBox 5" id="5"/>
            <p:cNvSpPr txBox="true"/>
            <p:nvPr/>
          </p:nvSpPr>
          <p:spPr>
            <a:xfrm>
              <a:off x="0" y="0"/>
              <a:ext cx="3677295" cy="2874570"/>
            </a:xfrm>
            <a:prstGeom prst="rect">
              <a:avLst/>
            </a:prstGeom>
          </p:spPr>
          <p:txBody>
            <a:bodyPr anchor="ctr" rtlCol="false" tIns="50800" lIns="50800" bIns="50800" rIns="50800"/>
            <a:lstStyle/>
            <a:p>
              <a:pPr algn="ctr">
                <a:lnSpc>
                  <a:spcPts val="2880"/>
                </a:lnSpc>
              </a:pPr>
            </a:p>
          </p:txBody>
        </p:sp>
      </p:grpSp>
      <p:sp>
        <p:nvSpPr>
          <p:cNvPr name="TextBox 6" id="6"/>
          <p:cNvSpPr txBox="true"/>
          <p:nvPr/>
        </p:nvSpPr>
        <p:spPr>
          <a:xfrm rot="0">
            <a:off x="576347" y="1910715"/>
            <a:ext cx="12744962" cy="7914640"/>
          </a:xfrm>
          <a:prstGeom prst="rect">
            <a:avLst/>
          </a:prstGeom>
        </p:spPr>
        <p:txBody>
          <a:bodyPr anchor="t" rtlCol="false" tIns="0" lIns="0" bIns="0" rIns="0">
            <a:spAutoFit/>
          </a:bodyPr>
          <a:lstStyle/>
          <a:p>
            <a:pPr>
              <a:lnSpc>
                <a:spcPts val="3709"/>
              </a:lnSpc>
            </a:pPr>
            <a:r>
              <a:rPr lang="en-US" sz="2649">
                <a:solidFill>
                  <a:srgbClr val="FFFFFF"/>
                </a:solidFill>
                <a:latin typeface="Chakra Petch"/>
              </a:rPr>
              <a:t>1. Efficient Data Reduction: Huffman image compression optimizes file sizes by assigning shorter binary codes to frequently occurring pixel intensities in digital images. This prioritization ensures that common intensities are represented by fewer bits, leading to significant reductions in storage requirements.</a:t>
            </a:r>
          </a:p>
          <a:p>
            <a:pPr>
              <a:lnSpc>
                <a:spcPts val="3709"/>
              </a:lnSpc>
            </a:pPr>
          </a:p>
          <a:p>
            <a:pPr>
              <a:lnSpc>
                <a:spcPts val="3709"/>
              </a:lnSpc>
            </a:pPr>
            <a:r>
              <a:rPr lang="en-US" sz="2649">
                <a:solidFill>
                  <a:srgbClr val="FFFFFF"/>
                </a:solidFill>
                <a:latin typeface="Chakra Petch"/>
              </a:rPr>
              <a:t>2. Preservation of Visual Quality: Despite the reduction in file size, Huffman compression maintains image fidelity by accurately reconstructing the original image from the compressed data. By encoding pixel intensities based on their frequencies, the algorithm ensures that important visual details and features are retained, resulting in minimal loss of image quality.</a:t>
            </a:r>
          </a:p>
          <a:p>
            <a:pPr>
              <a:lnSpc>
                <a:spcPts val="3709"/>
              </a:lnSpc>
            </a:pPr>
          </a:p>
          <a:p>
            <a:pPr>
              <a:lnSpc>
                <a:spcPts val="3709"/>
              </a:lnSpc>
            </a:pPr>
            <a:r>
              <a:rPr lang="en-US" sz="2649">
                <a:solidFill>
                  <a:srgbClr val="FFFFFF"/>
                </a:solidFill>
                <a:latin typeface="Chakra Petch"/>
              </a:rPr>
              <a:t>3. Versatile Application: Huffman image compression finds widespread application across various fields, including multimedia, telecommunications, and medical imaging. Its ability to efficiently compress image data without compromising visual quality makes it invaluable for tasks such as image storage, transmission, and analysis, where both efficient use of resources and preservation of image integrity are crucial.</a:t>
            </a:r>
          </a:p>
        </p:txBody>
      </p:sp>
      <p:sp>
        <p:nvSpPr>
          <p:cNvPr name="TextBox 7" id="7"/>
          <p:cNvSpPr txBox="true"/>
          <p:nvPr/>
        </p:nvSpPr>
        <p:spPr>
          <a:xfrm rot="0">
            <a:off x="733375" y="1019175"/>
            <a:ext cx="12135580" cy="939165"/>
          </a:xfrm>
          <a:prstGeom prst="rect">
            <a:avLst/>
          </a:prstGeom>
        </p:spPr>
        <p:txBody>
          <a:bodyPr anchor="t" rtlCol="false" tIns="0" lIns="0" bIns="0" rIns="0">
            <a:spAutoFit/>
          </a:bodyPr>
          <a:lstStyle/>
          <a:p>
            <a:pPr marL="0" indent="0" lvl="0">
              <a:lnSpc>
                <a:spcPts val="7200"/>
              </a:lnSpc>
              <a:spcBef>
                <a:spcPct val="0"/>
              </a:spcBef>
            </a:pPr>
            <a:r>
              <a:rPr lang="en-US" sz="6000">
                <a:solidFill>
                  <a:srgbClr val="FFFFFF"/>
                </a:solidFill>
                <a:latin typeface="Catamaran Heavy"/>
              </a:rPr>
              <a:t>HUFFMAN IMAGE COMPRESSION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2385" y="-313692"/>
            <a:ext cx="7432824" cy="10914384"/>
            <a:chOff x="0" y="0"/>
            <a:chExt cx="1957616" cy="2874570"/>
          </a:xfrm>
        </p:grpSpPr>
        <p:sp>
          <p:nvSpPr>
            <p:cNvPr name="Freeform 3" id="3"/>
            <p:cNvSpPr/>
            <p:nvPr/>
          </p:nvSpPr>
          <p:spPr>
            <a:xfrm flipH="false" flipV="false" rot="0">
              <a:off x="0" y="0"/>
              <a:ext cx="1957616" cy="2874570"/>
            </a:xfrm>
            <a:custGeom>
              <a:avLst/>
              <a:gdLst/>
              <a:ahLst/>
              <a:cxnLst/>
              <a:rect r="r" b="b" t="t" l="l"/>
              <a:pathLst>
                <a:path h="2874570" w="1957616">
                  <a:moveTo>
                    <a:pt x="0" y="0"/>
                  </a:moveTo>
                  <a:lnTo>
                    <a:pt x="1957616" y="0"/>
                  </a:lnTo>
                  <a:lnTo>
                    <a:pt x="1957616" y="2874570"/>
                  </a:lnTo>
                  <a:lnTo>
                    <a:pt x="0" y="2874570"/>
                  </a:lnTo>
                  <a:close/>
                </a:path>
              </a:pathLst>
            </a:custGeom>
            <a:solidFill>
              <a:srgbClr val="000000"/>
            </a:solidFill>
          </p:spPr>
        </p:sp>
        <p:sp>
          <p:nvSpPr>
            <p:cNvPr name="TextBox 4" id="4"/>
            <p:cNvSpPr txBox="true"/>
            <p:nvPr/>
          </p:nvSpPr>
          <p:spPr>
            <a:xfrm>
              <a:off x="0" y="0"/>
              <a:ext cx="1957616" cy="2874570"/>
            </a:xfrm>
            <a:prstGeom prst="rect">
              <a:avLst/>
            </a:prstGeom>
          </p:spPr>
          <p:txBody>
            <a:bodyPr anchor="ctr" rtlCol="false" tIns="50800" lIns="50800" bIns="50800" rIns="50800"/>
            <a:lstStyle/>
            <a:p>
              <a:pPr algn="ctr">
                <a:lnSpc>
                  <a:spcPts val="2880"/>
                </a:lnSpc>
              </a:pPr>
            </a:p>
          </p:txBody>
        </p:sp>
      </p:grpSp>
      <p:sp>
        <p:nvSpPr>
          <p:cNvPr name="TextBox 5" id="5"/>
          <p:cNvSpPr txBox="true"/>
          <p:nvPr/>
        </p:nvSpPr>
        <p:spPr>
          <a:xfrm rot="0">
            <a:off x="7598000" y="228600"/>
            <a:ext cx="9661300" cy="9829800"/>
          </a:xfrm>
          <a:prstGeom prst="rect">
            <a:avLst/>
          </a:prstGeom>
        </p:spPr>
        <p:txBody>
          <a:bodyPr anchor="t" rtlCol="false" tIns="0" lIns="0" bIns="0" rIns="0">
            <a:spAutoFit/>
          </a:bodyPr>
          <a:lstStyle/>
          <a:p>
            <a:pPr>
              <a:lnSpc>
                <a:spcPts val="3240"/>
              </a:lnSpc>
            </a:pPr>
            <a:r>
              <a:rPr lang="en-US" sz="2700">
                <a:solidFill>
                  <a:srgbClr val="000000"/>
                </a:solidFill>
                <a:latin typeface="Chakra Petch Bold"/>
              </a:rPr>
              <a:t>1. Input Processing:</a:t>
            </a:r>
          </a:p>
          <a:p>
            <a:pPr>
              <a:lnSpc>
                <a:spcPts val="3240"/>
              </a:lnSpc>
            </a:pPr>
            <a:r>
              <a:rPr lang="en-US" sz="2700">
                <a:solidFill>
                  <a:srgbClr val="000000"/>
                </a:solidFill>
                <a:latin typeface="Chakra Petch"/>
              </a:rPr>
              <a:t>   - Read and process input image data.</a:t>
            </a:r>
          </a:p>
          <a:p>
            <a:pPr>
              <a:lnSpc>
                <a:spcPts val="3240"/>
              </a:lnSpc>
            </a:pPr>
          </a:p>
          <a:p>
            <a:pPr>
              <a:lnSpc>
                <a:spcPts val="3240"/>
              </a:lnSpc>
            </a:pPr>
            <a:r>
              <a:rPr lang="en-US" sz="2700">
                <a:solidFill>
                  <a:srgbClr val="000000"/>
                </a:solidFill>
                <a:latin typeface="Chakra Petch Bold"/>
              </a:rPr>
              <a:t>2. Huffman Tree Construction:</a:t>
            </a:r>
          </a:p>
          <a:p>
            <a:pPr>
              <a:lnSpc>
                <a:spcPts val="3240"/>
              </a:lnSpc>
            </a:pPr>
            <a:r>
              <a:rPr lang="en-US" sz="2700">
                <a:solidFill>
                  <a:srgbClr val="000000"/>
                </a:solidFill>
                <a:latin typeface="Chakra Petch"/>
              </a:rPr>
              <a:t>   - Build a binary tree based on intensity frequencies.</a:t>
            </a:r>
          </a:p>
          <a:p>
            <a:pPr>
              <a:lnSpc>
                <a:spcPts val="3240"/>
              </a:lnSpc>
            </a:pPr>
          </a:p>
          <a:p>
            <a:pPr>
              <a:lnSpc>
                <a:spcPts val="3240"/>
              </a:lnSpc>
            </a:pPr>
            <a:r>
              <a:rPr lang="en-US" sz="2700">
                <a:solidFill>
                  <a:srgbClr val="000000"/>
                </a:solidFill>
                <a:latin typeface="Chakra Petch Bold"/>
              </a:rPr>
              <a:t>3. Encoding:</a:t>
            </a:r>
          </a:p>
          <a:p>
            <a:pPr>
              <a:lnSpc>
                <a:spcPts val="3240"/>
              </a:lnSpc>
            </a:pPr>
            <a:r>
              <a:rPr lang="en-US" sz="2700">
                <a:solidFill>
                  <a:srgbClr val="000000"/>
                </a:solidFill>
                <a:latin typeface="Chakra Petch"/>
              </a:rPr>
              <a:t>   - Assign Huffman codes to intensities.</a:t>
            </a:r>
          </a:p>
          <a:p>
            <a:pPr>
              <a:lnSpc>
                <a:spcPts val="3240"/>
              </a:lnSpc>
            </a:pPr>
          </a:p>
          <a:p>
            <a:pPr>
              <a:lnSpc>
                <a:spcPts val="3240"/>
              </a:lnSpc>
            </a:pPr>
            <a:r>
              <a:rPr lang="en-US" sz="2700">
                <a:solidFill>
                  <a:srgbClr val="000000"/>
                </a:solidFill>
                <a:latin typeface="Chakra Petch Bold"/>
              </a:rPr>
              <a:t>4. Compression:</a:t>
            </a:r>
          </a:p>
          <a:p>
            <a:pPr>
              <a:lnSpc>
                <a:spcPts val="3240"/>
              </a:lnSpc>
            </a:pPr>
            <a:r>
              <a:rPr lang="en-US" sz="2700">
                <a:solidFill>
                  <a:srgbClr val="000000"/>
                </a:solidFill>
                <a:latin typeface="Chakra Petch"/>
              </a:rPr>
              <a:t>   - Generate compressed binary data.</a:t>
            </a:r>
          </a:p>
          <a:p>
            <a:pPr>
              <a:lnSpc>
                <a:spcPts val="3240"/>
              </a:lnSpc>
            </a:pPr>
          </a:p>
          <a:p>
            <a:pPr>
              <a:lnSpc>
                <a:spcPts val="3240"/>
              </a:lnSpc>
            </a:pPr>
            <a:r>
              <a:rPr lang="en-US" sz="2700">
                <a:solidFill>
                  <a:srgbClr val="000000"/>
                </a:solidFill>
                <a:latin typeface="Chakra Petch Bold"/>
              </a:rPr>
              <a:t>5. Decoding:</a:t>
            </a:r>
          </a:p>
          <a:p>
            <a:pPr>
              <a:lnSpc>
                <a:spcPts val="3240"/>
              </a:lnSpc>
            </a:pPr>
            <a:r>
              <a:rPr lang="en-US" sz="2700">
                <a:solidFill>
                  <a:srgbClr val="000000"/>
                </a:solidFill>
                <a:latin typeface="Chakra Petch"/>
              </a:rPr>
              <a:t>   - Reconstruct original data from compressed binary.</a:t>
            </a:r>
          </a:p>
          <a:p>
            <a:pPr>
              <a:lnSpc>
                <a:spcPts val="3240"/>
              </a:lnSpc>
            </a:pPr>
          </a:p>
          <a:p>
            <a:pPr>
              <a:lnSpc>
                <a:spcPts val="3240"/>
              </a:lnSpc>
            </a:pPr>
            <a:r>
              <a:rPr lang="en-US" sz="2700">
                <a:solidFill>
                  <a:srgbClr val="000000"/>
                </a:solidFill>
                <a:latin typeface="Chakra Petch Bold"/>
              </a:rPr>
              <a:t>6. Output Generation:</a:t>
            </a:r>
          </a:p>
          <a:p>
            <a:pPr>
              <a:lnSpc>
                <a:spcPts val="3240"/>
              </a:lnSpc>
            </a:pPr>
            <a:r>
              <a:rPr lang="en-US" sz="2700">
                <a:solidFill>
                  <a:srgbClr val="000000"/>
                </a:solidFill>
                <a:latin typeface="Chakra Petch"/>
              </a:rPr>
              <a:t>   - Create output file with reconstructed image.</a:t>
            </a:r>
          </a:p>
          <a:p>
            <a:pPr>
              <a:lnSpc>
                <a:spcPts val="3240"/>
              </a:lnSpc>
            </a:pPr>
          </a:p>
          <a:p>
            <a:pPr>
              <a:lnSpc>
                <a:spcPts val="3240"/>
              </a:lnSpc>
            </a:pPr>
            <a:r>
              <a:rPr lang="en-US" sz="2700">
                <a:solidFill>
                  <a:srgbClr val="000000"/>
                </a:solidFill>
                <a:latin typeface="Chakra Petch Bold"/>
              </a:rPr>
              <a:t>7. Performance Evaluation:</a:t>
            </a:r>
          </a:p>
          <a:p>
            <a:pPr>
              <a:lnSpc>
                <a:spcPts val="3240"/>
              </a:lnSpc>
            </a:pPr>
            <a:r>
              <a:rPr lang="en-US" sz="2700">
                <a:solidFill>
                  <a:srgbClr val="000000"/>
                </a:solidFill>
                <a:latin typeface="Chakra Petch"/>
              </a:rPr>
              <a:t>   - Assess compression ratio and execution time.</a:t>
            </a:r>
          </a:p>
          <a:p>
            <a:pPr>
              <a:lnSpc>
                <a:spcPts val="3240"/>
              </a:lnSpc>
            </a:pPr>
          </a:p>
          <a:p>
            <a:pPr>
              <a:lnSpc>
                <a:spcPts val="3240"/>
              </a:lnSpc>
            </a:pPr>
            <a:r>
              <a:rPr lang="en-US" sz="2700">
                <a:solidFill>
                  <a:srgbClr val="000000"/>
                </a:solidFill>
                <a:latin typeface="Chakra Petch Bold"/>
              </a:rPr>
              <a:t>8. Integration and Deployment:</a:t>
            </a:r>
          </a:p>
          <a:p>
            <a:pPr>
              <a:lnSpc>
                <a:spcPts val="3240"/>
              </a:lnSpc>
              <a:spcBef>
                <a:spcPct val="0"/>
              </a:spcBef>
            </a:pPr>
            <a:r>
              <a:rPr lang="en-US" sz="2700">
                <a:solidFill>
                  <a:srgbClr val="000000"/>
                </a:solidFill>
                <a:latin typeface="Chakra Petch"/>
              </a:rPr>
              <a:t>   - Integrate into systems and deploy for image compression tasks.</a:t>
            </a:r>
          </a:p>
        </p:txBody>
      </p:sp>
      <p:sp>
        <p:nvSpPr>
          <p:cNvPr name="Freeform 6" id="6"/>
          <p:cNvSpPr/>
          <p:nvPr/>
        </p:nvSpPr>
        <p:spPr>
          <a:xfrm flipH="false" flipV="false" rot="1370201">
            <a:off x="1518271" y="5256394"/>
            <a:ext cx="4065668" cy="3344012"/>
          </a:xfrm>
          <a:custGeom>
            <a:avLst/>
            <a:gdLst/>
            <a:ahLst/>
            <a:cxnLst/>
            <a:rect r="r" b="b" t="t" l="l"/>
            <a:pathLst>
              <a:path h="3344012" w="4065668">
                <a:moveTo>
                  <a:pt x="0" y="0"/>
                </a:moveTo>
                <a:lnTo>
                  <a:pt x="4065668" y="0"/>
                </a:lnTo>
                <a:lnTo>
                  <a:pt x="4065668" y="3344012"/>
                </a:lnTo>
                <a:lnTo>
                  <a:pt x="0" y="33440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4756" y="770093"/>
            <a:ext cx="6860098" cy="1868805"/>
          </a:xfrm>
          <a:prstGeom prst="rect">
            <a:avLst/>
          </a:prstGeom>
        </p:spPr>
        <p:txBody>
          <a:bodyPr anchor="t" rtlCol="false" tIns="0" lIns="0" bIns="0" rIns="0">
            <a:spAutoFit/>
          </a:bodyPr>
          <a:lstStyle/>
          <a:p>
            <a:pPr algn="ctr" marL="0" indent="0" lvl="0">
              <a:lnSpc>
                <a:spcPts val="7200"/>
              </a:lnSpc>
              <a:spcBef>
                <a:spcPct val="0"/>
              </a:spcBef>
            </a:pPr>
            <a:r>
              <a:rPr lang="en-US" sz="6000">
                <a:solidFill>
                  <a:srgbClr val="FFFFFF"/>
                </a:solidFill>
                <a:latin typeface="Catamaran Heavy"/>
              </a:rPr>
              <a:t>IMPLEMENTATIONOVERVIEW</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350550" y="1671687"/>
            <a:ext cx="9271248" cy="8386400"/>
          </a:xfrm>
          <a:custGeom>
            <a:avLst/>
            <a:gdLst/>
            <a:ahLst/>
            <a:cxnLst/>
            <a:rect r="r" b="b" t="t" l="l"/>
            <a:pathLst>
              <a:path h="8386400" w="9271248">
                <a:moveTo>
                  <a:pt x="0" y="0"/>
                </a:moveTo>
                <a:lnTo>
                  <a:pt x="9271249" y="0"/>
                </a:lnTo>
                <a:lnTo>
                  <a:pt x="9271249" y="8386399"/>
                </a:lnTo>
                <a:lnTo>
                  <a:pt x="0" y="8386399"/>
                </a:lnTo>
                <a:lnTo>
                  <a:pt x="0" y="0"/>
                </a:lnTo>
                <a:close/>
              </a:path>
            </a:pathLst>
          </a:custGeom>
          <a:blipFill>
            <a:blip r:embed="rId2"/>
            <a:stretch>
              <a:fillRect l="0" t="0" r="0" b="0"/>
            </a:stretch>
          </a:blipFill>
        </p:spPr>
      </p:sp>
      <p:sp>
        <p:nvSpPr>
          <p:cNvPr name="Freeform 3" id="3"/>
          <p:cNvSpPr/>
          <p:nvPr/>
        </p:nvSpPr>
        <p:spPr>
          <a:xfrm flipH="false" flipV="false" rot="0">
            <a:off x="246854" y="177971"/>
            <a:ext cx="8103697" cy="9258196"/>
          </a:xfrm>
          <a:custGeom>
            <a:avLst/>
            <a:gdLst/>
            <a:ahLst/>
            <a:cxnLst/>
            <a:rect r="r" b="b" t="t" l="l"/>
            <a:pathLst>
              <a:path h="9258196" w="8103697">
                <a:moveTo>
                  <a:pt x="0" y="0"/>
                </a:moveTo>
                <a:lnTo>
                  <a:pt x="8103696" y="0"/>
                </a:lnTo>
                <a:lnTo>
                  <a:pt x="8103696" y="9258196"/>
                </a:lnTo>
                <a:lnTo>
                  <a:pt x="0" y="9258196"/>
                </a:lnTo>
                <a:lnTo>
                  <a:pt x="0" y="0"/>
                </a:lnTo>
                <a:close/>
              </a:path>
            </a:pathLst>
          </a:custGeom>
          <a:blipFill>
            <a:blip r:embed="rId3"/>
            <a:stretch>
              <a:fillRect l="0" t="0" r="0" b="0"/>
            </a:stretch>
          </a:blipFill>
        </p:spPr>
      </p:sp>
      <p:sp>
        <p:nvSpPr>
          <p:cNvPr name="TextBox 4" id="4"/>
          <p:cNvSpPr txBox="true"/>
          <p:nvPr/>
        </p:nvSpPr>
        <p:spPr>
          <a:xfrm rot="0">
            <a:off x="6997755" y="646390"/>
            <a:ext cx="10261545" cy="755096"/>
          </a:xfrm>
          <a:prstGeom prst="rect">
            <a:avLst/>
          </a:prstGeom>
        </p:spPr>
        <p:txBody>
          <a:bodyPr anchor="t" rtlCol="false" tIns="0" lIns="0" bIns="0" rIns="0">
            <a:spAutoFit/>
          </a:bodyPr>
          <a:lstStyle/>
          <a:p>
            <a:pPr algn="ctr" marL="0" indent="0" lvl="0">
              <a:lnSpc>
                <a:spcPts val="5774"/>
              </a:lnSpc>
              <a:spcBef>
                <a:spcPct val="0"/>
              </a:spcBef>
            </a:pPr>
            <a:r>
              <a:rPr lang="en-US" sz="4811">
                <a:solidFill>
                  <a:srgbClr val="FFFFFF"/>
                </a:solidFill>
                <a:latin typeface="Catamaran Heavy"/>
              </a:rPr>
              <a:t>PSEUDOCODE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97666" y="3273654"/>
            <a:ext cx="15692667" cy="2924175"/>
          </a:xfrm>
          <a:prstGeom prst="rect">
            <a:avLst/>
          </a:prstGeom>
        </p:spPr>
        <p:txBody>
          <a:bodyPr anchor="t" rtlCol="false" tIns="0" lIns="0" bIns="0" rIns="0">
            <a:spAutoFit/>
          </a:bodyPr>
          <a:lstStyle/>
          <a:p>
            <a:pPr>
              <a:lnSpc>
                <a:spcPts val="11519"/>
              </a:lnSpc>
            </a:pPr>
            <a:r>
              <a:rPr lang="en-US" sz="9600">
                <a:solidFill>
                  <a:srgbClr val="FFFFFF"/>
                </a:solidFill>
                <a:latin typeface="Catamaran Bold"/>
              </a:rPr>
              <a:t>FRACTAL</a:t>
            </a:r>
          </a:p>
          <a:p>
            <a:pPr marL="0" indent="0" lvl="0">
              <a:lnSpc>
                <a:spcPts val="11519"/>
              </a:lnSpc>
              <a:spcBef>
                <a:spcPct val="0"/>
              </a:spcBef>
            </a:pPr>
            <a:r>
              <a:rPr lang="en-US" sz="9600">
                <a:solidFill>
                  <a:srgbClr val="FFFFFF"/>
                </a:solidFill>
                <a:latin typeface="Catamaran Bold"/>
              </a:rPr>
              <a:t>COMPRESSION</a:t>
            </a:r>
          </a:p>
        </p:txBody>
      </p:sp>
      <p:grpSp>
        <p:nvGrpSpPr>
          <p:cNvPr name="Group 3" id="3"/>
          <p:cNvGrpSpPr>
            <a:grpSpLocks noChangeAspect="true"/>
          </p:cNvGrpSpPr>
          <p:nvPr/>
        </p:nvGrpSpPr>
        <p:grpSpPr>
          <a:xfrm rot="2409328">
            <a:off x="14257405" y="2124746"/>
            <a:ext cx="3622265" cy="4208021"/>
            <a:chOff x="0" y="0"/>
            <a:chExt cx="5466080" cy="6350000"/>
          </a:xfrm>
        </p:grpSpPr>
        <p:sp>
          <p:nvSpPr>
            <p:cNvPr name="Freeform 4" id="4"/>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5" id="5"/>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2452" t="0" r="-22452" b="0"/>
              </a:stretch>
            </a:blipFill>
          </p:spPr>
        </p:sp>
        <p:sp>
          <p:nvSpPr>
            <p:cNvPr name="Freeform 6" id="6"/>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7" id="7"/>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8" id="8"/>
          <p:cNvGrpSpPr>
            <a:grpSpLocks noChangeAspect="true"/>
          </p:cNvGrpSpPr>
          <p:nvPr/>
        </p:nvGrpSpPr>
        <p:grpSpPr>
          <a:xfrm rot="2108981">
            <a:off x="5309538" y="-2555067"/>
            <a:ext cx="3451866" cy="4010067"/>
            <a:chOff x="0" y="0"/>
            <a:chExt cx="5466080" cy="6350000"/>
          </a:xfrm>
        </p:grpSpPr>
        <p:sp>
          <p:nvSpPr>
            <p:cNvPr name="Freeform 9" id="9"/>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10" id="10"/>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2045" t="0" r="-22045" b="0"/>
              </a:stretch>
            </a:blipFill>
          </p:spPr>
        </p:sp>
        <p:sp>
          <p:nvSpPr>
            <p:cNvPr name="Freeform 11" id="11"/>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12" id="12"/>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13" id="13"/>
          <p:cNvGrpSpPr>
            <a:grpSpLocks noChangeAspect="true"/>
          </p:cNvGrpSpPr>
          <p:nvPr/>
        </p:nvGrpSpPr>
        <p:grpSpPr>
          <a:xfrm rot="-1521433">
            <a:off x="10293400" y="-976334"/>
            <a:ext cx="3451866" cy="4010067"/>
            <a:chOff x="0" y="0"/>
            <a:chExt cx="5466080" cy="6350000"/>
          </a:xfrm>
        </p:grpSpPr>
        <p:sp>
          <p:nvSpPr>
            <p:cNvPr name="Freeform 14" id="14"/>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15" id="15"/>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0" t="-15104" r="0" b="-15104"/>
              </a:stretch>
            </a:blipFill>
          </p:spPr>
        </p:sp>
        <p:sp>
          <p:nvSpPr>
            <p:cNvPr name="Freeform 16" id="16"/>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17" id="17"/>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18" id="18"/>
          <p:cNvGrpSpPr>
            <a:grpSpLocks noChangeAspect="true"/>
          </p:cNvGrpSpPr>
          <p:nvPr/>
        </p:nvGrpSpPr>
        <p:grpSpPr>
          <a:xfrm rot="-1502715">
            <a:off x="11009363" y="6449439"/>
            <a:ext cx="3622265" cy="4208021"/>
            <a:chOff x="0" y="0"/>
            <a:chExt cx="5466080" cy="6350000"/>
          </a:xfrm>
        </p:grpSpPr>
        <p:sp>
          <p:nvSpPr>
            <p:cNvPr name="Freeform 19" id="19"/>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20" id="20"/>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2452" t="0" r="-22452" b="0"/>
              </a:stretch>
            </a:blipFill>
          </p:spPr>
        </p:sp>
        <p:sp>
          <p:nvSpPr>
            <p:cNvPr name="Freeform 21" id="21"/>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22" id="22"/>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23" id="23"/>
          <p:cNvGrpSpPr>
            <a:grpSpLocks noChangeAspect="true"/>
          </p:cNvGrpSpPr>
          <p:nvPr/>
        </p:nvGrpSpPr>
        <p:grpSpPr>
          <a:xfrm rot="1325989">
            <a:off x="16187497" y="7702923"/>
            <a:ext cx="3451866" cy="4010067"/>
            <a:chOff x="0" y="0"/>
            <a:chExt cx="5466080" cy="6350000"/>
          </a:xfrm>
        </p:grpSpPr>
        <p:sp>
          <p:nvSpPr>
            <p:cNvPr name="Freeform 24" id="24"/>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25" id="25"/>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2045" t="0" r="-22045" b="0"/>
              </a:stretch>
            </a:blipFill>
          </p:spPr>
        </p:sp>
        <p:sp>
          <p:nvSpPr>
            <p:cNvPr name="Freeform 26" id="26"/>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27" id="27"/>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28" id="28"/>
          <p:cNvGrpSpPr>
            <a:grpSpLocks noChangeAspect="true"/>
          </p:cNvGrpSpPr>
          <p:nvPr/>
        </p:nvGrpSpPr>
        <p:grpSpPr>
          <a:xfrm rot="-1502715">
            <a:off x="16102297" y="-3520290"/>
            <a:ext cx="3622265" cy="4208021"/>
            <a:chOff x="0" y="0"/>
            <a:chExt cx="5466080" cy="6350000"/>
          </a:xfrm>
        </p:grpSpPr>
        <p:sp>
          <p:nvSpPr>
            <p:cNvPr name="Freeform 29" id="29"/>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30" id="30"/>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22045" t="0" r="-22045" b="0"/>
              </a:stretch>
            </a:blipFill>
          </p:spPr>
        </p:sp>
        <p:sp>
          <p:nvSpPr>
            <p:cNvPr name="Freeform 31" id="31"/>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32" id="32"/>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4079" y="525910"/>
            <a:ext cx="20296157" cy="2079262"/>
            <a:chOff x="0" y="0"/>
            <a:chExt cx="5345490" cy="547625"/>
          </a:xfrm>
        </p:grpSpPr>
        <p:sp>
          <p:nvSpPr>
            <p:cNvPr name="Freeform 3" id="3"/>
            <p:cNvSpPr/>
            <p:nvPr/>
          </p:nvSpPr>
          <p:spPr>
            <a:xfrm flipH="false" flipV="false" rot="0">
              <a:off x="0" y="0"/>
              <a:ext cx="5345490" cy="547625"/>
            </a:xfrm>
            <a:custGeom>
              <a:avLst/>
              <a:gdLst/>
              <a:ahLst/>
              <a:cxnLst/>
              <a:rect r="r" b="b" t="t" l="l"/>
              <a:pathLst>
                <a:path h="547625" w="5345490">
                  <a:moveTo>
                    <a:pt x="0" y="0"/>
                  </a:moveTo>
                  <a:lnTo>
                    <a:pt x="5345490" y="0"/>
                  </a:lnTo>
                  <a:lnTo>
                    <a:pt x="5345490" y="547625"/>
                  </a:lnTo>
                  <a:lnTo>
                    <a:pt x="0" y="547625"/>
                  </a:lnTo>
                  <a:close/>
                </a:path>
              </a:pathLst>
            </a:custGeom>
            <a:solidFill>
              <a:srgbClr val="000000"/>
            </a:solidFill>
          </p:spPr>
        </p:sp>
        <p:sp>
          <p:nvSpPr>
            <p:cNvPr name="TextBox 4" id="4"/>
            <p:cNvSpPr txBox="true"/>
            <p:nvPr/>
          </p:nvSpPr>
          <p:spPr>
            <a:xfrm>
              <a:off x="0" y="0"/>
              <a:ext cx="5345490" cy="547625"/>
            </a:xfrm>
            <a:prstGeom prst="rect">
              <a:avLst/>
            </a:prstGeom>
          </p:spPr>
          <p:txBody>
            <a:bodyPr anchor="ctr" rtlCol="false" tIns="50800" lIns="50800" bIns="50800" rIns="50800"/>
            <a:lstStyle/>
            <a:p>
              <a:pPr algn="ctr">
                <a:lnSpc>
                  <a:spcPts val="2880"/>
                </a:lnSpc>
              </a:pPr>
            </a:p>
          </p:txBody>
        </p:sp>
      </p:grpSp>
      <p:sp>
        <p:nvSpPr>
          <p:cNvPr name="Freeform 5" id="5"/>
          <p:cNvSpPr/>
          <p:nvPr/>
        </p:nvSpPr>
        <p:spPr>
          <a:xfrm flipH="false" flipV="false" rot="0">
            <a:off x="9498883" y="3879743"/>
            <a:ext cx="5123780" cy="5765693"/>
          </a:xfrm>
          <a:custGeom>
            <a:avLst/>
            <a:gdLst/>
            <a:ahLst/>
            <a:cxnLst/>
            <a:rect r="r" b="b" t="t" l="l"/>
            <a:pathLst>
              <a:path h="5765693" w="5123780">
                <a:moveTo>
                  <a:pt x="0" y="0"/>
                </a:moveTo>
                <a:lnTo>
                  <a:pt x="5123780" y="0"/>
                </a:lnTo>
                <a:lnTo>
                  <a:pt x="5123780" y="5765693"/>
                </a:lnTo>
                <a:lnTo>
                  <a:pt x="0" y="5765693"/>
                </a:lnTo>
                <a:lnTo>
                  <a:pt x="0" y="0"/>
                </a:lnTo>
                <a:close/>
              </a:path>
            </a:pathLst>
          </a:custGeom>
          <a:blipFill>
            <a:blip r:embed="rId2"/>
            <a:stretch>
              <a:fillRect l="0" t="0" r="0" b="0"/>
            </a:stretch>
          </a:blipFill>
        </p:spPr>
      </p:sp>
      <p:sp>
        <p:nvSpPr>
          <p:cNvPr name="Freeform 6" id="6"/>
          <p:cNvSpPr/>
          <p:nvPr/>
        </p:nvSpPr>
        <p:spPr>
          <a:xfrm flipH="false" flipV="false" rot="0">
            <a:off x="1032060" y="3873558"/>
            <a:ext cx="5134771" cy="5778062"/>
          </a:xfrm>
          <a:custGeom>
            <a:avLst/>
            <a:gdLst/>
            <a:ahLst/>
            <a:cxnLst/>
            <a:rect r="r" b="b" t="t" l="l"/>
            <a:pathLst>
              <a:path h="5778062" w="5134771">
                <a:moveTo>
                  <a:pt x="0" y="0"/>
                </a:moveTo>
                <a:lnTo>
                  <a:pt x="5134772" y="0"/>
                </a:lnTo>
                <a:lnTo>
                  <a:pt x="5134772" y="5778063"/>
                </a:lnTo>
                <a:lnTo>
                  <a:pt x="0" y="5778063"/>
                </a:lnTo>
                <a:lnTo>
                  <a:pt x="0" y="0"/>
                </a:lnTo>
                <a:close/>
              </a:path>
            </a:pathLst>
          </a:custGeom>
          <a:blipFill>
            <a:blip r:embed="rId3"/>
            <a:stretch>
              <a:fillRect l="0" t="0" r="0" b="0"/>
            </a:stretch>
          </a:blipFill>
        </p:spPr>
      </p:sp>
      <p:sp>
        <p:nvSpPr>
          <p:cNvPr name="TextBox 7" id="7"/>
          <p:cNvSpPr txBox="true"/>
          <p:nvPr/>
        </p:nvSpPr>
        <p:spPr>
          <a:xfrm rot="0">
            <a:off x="1032060" y="3027738"/>
            <a:ext cx="5098421" cy="426720"/>
          </a:xfrm>
          <a:prstGeom prst="rect">
            <a:avLst/>
          </a:prstGeom>
        </p:spPr>
        <p:txBody>
          <a:bodyPr anchor="t" rtlCol="false" tIns="0" lIns="0" bIns="0" rIns="0">
            <a:spAutoFit/>
          </a:bodyPr>
          <a:lstStyle/>
          <a:p>
            <a:pPr>
              <a:lnSpc>
                <a:spcPts val="3359"/>
              </a:lnSpc>
              <a:spcBef>
                <a:spcPct val="0"/>
              </a:spcBef>
            </a:pPr>
            <a:r>
              <a:rPr lang="en-US" sz="2799">
                <a:solidFill>
                  <a:srgbClr val="000000"/>
                </a:solidFill>
                <a:latin typeface="Catamaran Heavy"/>
              </a:rPr>
              <a:t>BEFORE COMPRESSION</a:t>
            </a:r>
          </a:p>
        </p:txBody>
      </p:sp>
      <p:sp>
        <p:nvSpPr>
          <p:cNvPr name="TextBox 8" id="8"/>
          <p:cNvSpPr txBox="true"/>
          <p:nvPr/>
        </p:nvSpPr>
        <p:spPr>
          <a:xfrm rot="0">
            <a:off x="9498883" y="3027738"/>
            <a:ext cx="5098421" cy="426720"/>
          </a:xfrm>
          <a:prstGeom prst="rect">
            <a:avLst/>
          </a:prstGeom>
        </p:spPr>
        <p:txBody>
          <a:bodyPr anchor="t" rtlCol="false" tIns="0" lIns="0" bIns="0" rIns="0">
            <a:spAutoFit/>
          </a:bodyPr>
          <a:lstStyle/>
          <a:p>
            <a:pPr>
              <a:lnSpc>
                <a:spcPts val="3359"/>
              </a:lnSpc>
              <a:spcBef>
                <a:spcPct val="0"/>
              </a:spcBef>
            </a:pPr>
            <a:r>
              <a:rPr lang="en-US" sz="2799">
                <a:solidFill>
                  <a:srgbClr val="000000"/>
                </a:solidFill>
                <a:latin typeface="Catamaran Heavy"/>
              </a:rPr>
              <a:t>AFTER COMPRESSION</a:t>
            </a:r>
          </a:p>
        </p:txBody>
      </p:sp>
      <p:sp>
        <p:nvSpPr>
          <p:cNvPr name="TextBox 9" id="9"/>
          <p:cNvSpPr txBox="true"/>
          <p:nvPr/>
        </p:nvSpPr>
        <p:spPr>
          <a:xfrm rot="0">
            <a:off x="1028700" y="1019175"/>
            <a:ext cx="8773872" cy="939165"/>
          </a:xfrm>
          <a:prstGeom prst="rect">
            <a:avLst/>
          </a:prstGeom>
        </p:spPr>
        <p:txBody>
          <a:bodyPr anchor="t" rtlCol="false" tIns="0" lIns="0" bIns="0" rIns="0">
            <a:spAutoFit/>
          </a:bodyPr>
          <a:lstStyle/>
          <a:p>
            <a:pPr marL="0" indent="0" lvl="0">
              <a:lnSpc>
                <a:spcPts val="7200"/>
              </a:lnSpc>
              <a:spcBef>
                <a:spcPct val="0"/>
              </a:spcBef>
            </a:pPr>
            <a:r>
              <a:rPr lang="en-US" sz="6000">
                <a:solidFill>
                  <a:srgbClr val="FFFFFF"/>
                </a:solidFill>
                <a:latin typeface="Catamaran Heavy"/>
              </a:rPr>
              <a:t>OUTPUT</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04079" y="525910"/>
            <a:ext cx="20296157" cy="2079262"/>
            <a:chOff x="0" y="0"/>
            <a:chExt cx="5345490" cy="547625"/>
          </a:xfrm>
        </p:grpSpPr>
        <p:sp>
          <p:nvSpPr>
            <p:cNvPr name="Freeform 3" id="3"/>
            <p:cNvSpPr/>
            <p:nvPr/>
          </p:nvSpPr>
          <p:spPr>
            <a:xfrm flipH="false" flipV="false" rot="0">
              <a:off x="0" y="0"/>
              <a:ext cx="5345490" cy="547625"/>
            </a:xfrm>
            <a:custGeom>
              <a:avLst/>
              <a:gdLst/>
              <a:ahLst/>
              <a:cxnLst/>
              <a:rect r="r" b="b" t="t" l="l"/>
              <a:pathLst>
                <a:path h="547625" w="5345490">
                  <a:moveTo>
                    <a:pt x="0" y="0"/>
                  </a:moveTo>
                  <a:lnTo>
                    <a:pt x="5345490" y="0"/>
                  </a:lnTo>
                  <a:lnTo>
                    <a:pt x="5345490" y="547625"/>
                  </a:lnTo>
                  <a:lnTo>
                    <a:pt x="0" y="547625"/>
                  </a:lnTo>
                  <a:close/>
                </a:path>
              </a:pathLst>
            </a:custGeom>
            <a:solidFill>
              <a:srgbClr val="000000"/>
            </a:solidFill>
          </p:spPr>
        </p:sp>
        <p:sp>
          <p:nvSpPr>
            <p:cNvPr name="TextBox 4" id="4"/>
            <p:cNvSpPr txBox="true"/>
            <p:nvPr/>
          </p:nvSpPr>
          <p:spPr>
            <a:xfrm>
              <a:off x="0" y="0"/>
              <a:ext cx="5345490" cy="547625"/>
            </a:xfrm>
            <a:prstGeom prst="rect">
              <a:avLst/>
            </a:prstGeom>
          </p:spPr>
          <p:txBody>
            <a:bodyPr anchor="ctr" rtlCol="false" tIns="50800" lIns="50800" bIns="50800" rIns="50800"/>
            <a:lstStyle/>
            <a:p>
              <a:pPr algn="ctr">
                <a:lnSpc>
                  <a:spcPts val="2880"/>
                </a:lnSpc>
              </a:pPr>
            </a:p>
          </p:txBody>
        </p:sp>
      </p:grpSp>
      <p:sp>
        <p:nvSpPr>
          <p:cNvPr name="TextBox 5" id="5"/>
          <p:cNvSpPr txBox="true"/>
          <p:nvPr/>
        </p:nvSpPr>
        <p:spPr>
          <a:xfrm rot="0">
            <a:off x="1032060" y="2921230"/>
            <a:ext cx="5098421" cy="426720"/>
          </a:xfrm>
          <a:prstGeom prst="rect">
            <a:avLst/>
          </a:prstGeom>
        </p:spPr>
        <p:txBody>
          <a:bodyPr anchor="t" rtlCol="false" tIns="0" lIns="0" bIns="0" rIns="0">
            <a:spAutoFit/>
          </a:bodyPr>
          <a:lstStyle/>
          <a:p>
            <a:pPr>
              <a:lnSpc>
                <a:spcPts val="3359"/>
              </a:lnSpc>
              <a:spcBef>
                <a:spcPct val="0"/>
              </a:spcBef>
            </a:pPr>
            <a:r>
              <a:rPr lang="en-US" sz="2799">
                <a:solidFill>
                  <a:srgbClr val="000000"/>
                </a:solidFill>
                <a:latin typeface="Catamaran Heavy"/>
              </a:rPr>
              <a:t>BEFORE COMPRESSION</a:t>
            </a:r>
          </a:p>
        </p:txBody>
      </p:sp>
      <p:sp>
        <p:nvSpPr>
          <p:cNvPr name="TextBox 6" id="6"/>
          <p:cNvSpPr txBox="true"/>
          <p:nvPr/>
        </p:nvSpPr>
        <p:spPr>
          <a:xfrm rot="0">
            <a:off x="1028700" y="4191230"/>
            <a:ext cx="5098421" cy="426720"/>
          </a:xfrm>
          <a:prstGeom prst="rect">
            <a:avLst/>
          </a:prstGeom>
        </p:spPr>
        <p:txBody>
          <a:bodyPr anchor="t" rtlCol="false" tIns="0" lIns="0" bIns="0" rIns="0">
            <a:spAutoFit/>
          </a:bodyPr>
          <a:lstStyle/>
          <a:p>
            <a:pPr>
              <a:lnSpc>
                <a:spcPts val="3359"/>
              </a:lnSpc>
              <a:spcBef>
                <a:spcPct val="0"/>
              </a:spcBef>
            </a:pPr>
            <a:r>
              <a:rPr lang="en-US" sz="2799">
                <a:solidFill>
                  <a:srgbClr val="000000"/>
                </a:solidFill>
                <a:latin typeface="Catamaran Heavy"/>
              </a:rPr>
              <a:t>AFTER COMPRESSION</a:t>
            </a:r>
          </a:p>
        </p:txBody>
      </p:sp>
      <p:sp>
        <p:nvSpPr>
          <p:cNvPr name="TextBox 7" id="7"/>
          <p:cNvSpPr txBox="true"/>
          <p:nvPr/>
        </p:nvSpPr>
        <p:spPr>
          <a:xfrm rot="0">
            <a:off x="1028700" y="1019175"/>
            <a:ext cx="8773872" cy="939165"/>
          </a:xfrm>
          <a:prstGeom prst="rect">
            <a:avLst/>
          </a:prstGeom>
        </p:spPr>
        <p:txBody>
          <a:bodyPr anchor="t" rtlCol="false" tIns="0" lIns="0" bIns="0" rIns="0">
            <a:spAutoFit/>
          </a:bodyPr>
          <a:lstStyle/>
          <a:p>
            <a:pPr marL="0" indent="0" lvl="0">
              <a:lnSpc>
                <a:spcPts val="7200"/>
              </a:lnSpc>
              <a:spcBef>
                <a:spcPct val="0"/>
              </a:spcBef>
            </a:pPr>
            <a:r>
              <a:rPr lang="en-US" sz="6000">
                <a:solidFill>
                  <a:srgbClr val="FFFFFF"/>
                </a:solidFill>
                <a:latin typeface="Catamaran Heavy"/>
              </a:rPr>
              <a:t>OUTPUT</a:t>
            </a:r>
          </a:p>
        </p:txBody>
      </p:sp>
      <p:sp>
        <p:nvSpPr>
          <p:cNvPr name="TextBox 8" id="8"/>
          <p:cNvSpPr txBox="true"/>
          <p:nvPr/>
        </p:nvSpPr>
        <p:spPr>
          <a:xfrm rot="0">
            <a:off x="1032060" y="3500350"/>
            <a:ext cx="16230600" cy="481330"/>
          </a:xfrm>
          <a:prstGeom prst="rect">
            <a:avLst/>
          </a:prstGeom>
        </p:spPr>
        <p:txBody>
          <a:bodyPr anchor="t" rtlCol="false" tIns="0" lIns="0" bIns="0" rIns="0">
            <a:spAutoFit/>
          </a:bodyPr>
          <a:lstStyle/>
          <a:p>
            <a:pPr algn="ctr">
              <a:lnSpc>
                <a:spcPts val="3919"/>
              </a:lnSpc>
            </a:pPr>
            <a:r>
              <a:rPr lang="en-US" sz="2799">
                <a:solidFill>
                  <a:srgbClr val="000000"/>
                </a:solidFill>
                <a:latin typeface="Chakra Petch"/>
              </a:rPr>
              <a:t>The size of image before compression was 3,617 KB</a:t>
            </a:r>
          </a:p>
        </p:txBody>
      </p:sp>
      <p:sp>
        <p:nvSpPr>
          <p:cNvPr name="TextBox 9" id="9"/>
          <p:cNvSpPr txBox="true"/>
          <p:nvPr/>
        </p:nvSpPr>
        <p:spPr>
          <a:xfrm rot="0">
            <a:off x="1028700" y="4770350"/>
            <a:ext cx="16230600" cy="481330"/>
          </a:xfrm>
          <a:prstGeom prst="rect">
            <a:avLst/>
          </a:prstGeom>
        </p:spPr>
        <p:txBody>
          <a:bodyPr anchor="t" rtlCol="false" tIns="0" lIns="0" bIns="0" rIns="0">
            <a:spAutoFit/>
          </a:bodyPr>
          <a:lstStyle/>
          <a:p>
            <a:pPr algn="ctr">
              <a:lnSpc>
                <a:spcPts val="3919"/>
              </a:lnSpc>
            </a:pPr>
            <a:r>
              <a:rPr lang="en-US" sz="2799">
                <a:solidFill>
                  <a:srgbClr val="000000"/>
                </a:solidFill>
                <a:latin typeface="Chakra Petch"/>
              </a:rPr>
              <a:t>The size of the image after compression was 1,774 KB</a:t>
            </a:r>
          </a:p>
        </p:txBody>
      </p:sp>
      <p:sp>
        <p:nvSpPr>
          <p:cNvPr name="TextBox 10" id="10"/>
          <p:cNvSpPr txBox="true"/>
          <p:nvPr/>
        </p:nvSpPr>
        <p:spPr>
          <a:xfrm rot="0">
            <a:off x="1028700" y="5404080"/>
            <a:ext cx="16230600" cy="4443730"/>
          </a:xfrm>
          <a:prstGeom prst="rect">
            <a:avLst/>
          </a:prstGeom>
        </p:spPr>
        <p:txBody>
          <a:bodyPr anchor="t" rtlCol="false" tIns="0" lIns="0" bIns="0" rIns="0">
            <a:spAutoFit/>
          </a:bodyPr>
          <a:lstStyle/>
          <a:p>
            <a:pPr>
              <a:lnSpc>
                <a:spcPts val="3919"/>
              </a:lnSpc>
            </a:pPr>
          </a:p>
          <a:p>
            <a:pPr marL="604519" indent="-302260" lvl="1">
              <a:lnSpc>
                <a:spcPts val="3919"/>
              </a:lnSpc>
              <a:buFont typeface="Arial"/>
              <a:buChar char="•"/>
            </a:pPr>
            <a:r>
              <a:rPr lang="en-US" sz="2799">
                <a:solidFill>
                  <a:srgbClr val="000000"/>
                </a:solidFill>
                <a:latin typeface="Chakra Petch Bold"/>
              </a:rPr>
              <a:t>Reconstructed Image:</a:t>
            </a:r>
            <a:r>
              <a:rPr lang="en-US" sz="2799">
                <a:solidFill>
                  <a:srgbClr val="000000"/>
                </a:solidFill>
                <a:latin typeface="Chakra Petch"/>
              </a:rPr>
              <a:t> The reconstructed image, generated from the decoded compressed data, demonstrates the effectiveness of the Huffman compression algorithm in preserving image quality while reducing file size.</a:t>
            </a:r>
          </a:p>
          <a:p>
            <a:pPr marL="604519" indent="-302260" lvl="1">
              <a:lnSpc>
                <a:spcPts val="3919"/>
              </a:lnSpc>
              <a:buFont typeface="Arial"/>
              <a:buChar char="•"/>
            </a:pPr>
            <a:r>
              <a:rPr lang="en-US" sz="2799">
                <a:solidFill>
                  <a:srgbClr val="000000"/>
                </a:solidFill>
                <a:latin typeface="Chakra Petch Bold"/>
              </a:rPr>
              <a:t>Output File:</a:t>
            </a:r>
            <a:r>
              <a:rPr lang="en-US" sz="2799">
                <a:solidFill>
                  <a:srgbClr val="000000"/>
                </a:solidFill>
                <a:latin typeface="Chakra Petch"/>
              </a:rPr>
              <a:t> The output file containing the reconstructed image is available for further analysis, visualization, or integration into existing systems.</a:t>
            </a:r>
          </a:p>
          <a:p>
            <a:pPr marL="604519" indent="-302260" lvl="1">
              <a:lnSpc>
                <a:spcPts val="3919"/>
              </a:lnSpc>
              <a:buFont typeface="Arial"/>
              <a:buChar char="•"/>
            </a:pPr>
            <a:r>
              <a:rPr lang="en-US" sz="2799">
                <a:solidFill>
                  <a:srgbClr val="000000"/>
                </a:solidFill>
                <a:latin typeface="Chakra Petch Bold"/>
              </a:rPr>
              <a:t>Performance Evaluation:</a:t>
            </a:r>
            <a:r>
              <a:rPr lang="en-US" sz="2799">
                <a:solidFill>
                  <a:srgbClr val="000000"/>
                </a:solidFill>
                <a:latin typeface="Chakra Petch"/>
              </a:rPr>
              <a:t> Evaluation metrics such as compression ratio and execution time provide insights into the efficiency and effectiveness of the compression and decompression processes.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157580" y="-313692"/>
            <a:ext cx="10941739" cy="10914384"/>
          </a:xfrm>
          <a:custGeom>
            <a:avLst/>
            <a:gdLst/>
            <a:ahLst/>
            <a:cxnLst/>
            <a:rect r="r" b="b" t="t" l="l"/>
            <a:pathLst>
              <a:path h="10914384" w="10941739">
                <a:moveTo>
                  <a:pt x="0" y="0"/>
                </a:moveTo>
                <a:lnTo>
                  <a:pt x="10941739" y="0"/>
                </a:lnTo>
                <a:lnTo>
                  <a:pt x="10941739" y="10914384"/>
                </a:lnTo>
                <a:lnTo>
                  <a:pt x="0" y="109143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62385" y="-313692"/>
            <a:ext cx="18550385" cy="10914384"/>
            <a:chOff x="0" y="0"/>
            <a:chExt cx="4885698" cy="2874570"/>
          </a:xfrm>
        </p:grpSpPr>
        <p:sp>
          <p:nvSpPr>
            <p:cNvPr name="Freeform 4" id="4"/>
            <p:cNvSpPr/>
            <p:nvPr/>
          </p:nvSpPr>
          <p:spPr>
            <a:xfrm flipH="false" flipV="false" rot="0">
              <a:off x="0" y="0"/>
              <a:ext cx="4885698" cy="2874570"/>
            </a:xfrm>
            <a:custGeom>
              <a:avLst/>
              <a:gdLst/>
              <a:ahLst/>
              <a:cxnLst/>
              <a:rect r="r" b="b" t="t" l="l"/>
              <a:pathLst>
                <a:path h="2874570" w="4885698">
                  <a:moveTo>
                    <a:pt x="0" y="0"/>
                  </a:moveTo>
                  <a:lnTo>
                    <a:pt x="4885698" y="0"/>
                  </a:lnTo>
                  <a:lnTo>
                    <a:pt x="4885698" y="2874570"/>
                  </a:lnTo>
                  <a:lnTo>
                    <a:pt x="0" y="2874570"/>
                  </a:lnTo>
                  <a:close/>
                </a:path>
              </a:pathLst>
            </a:custGeom>
            <a:solidFill>
              <a:srgbClr val="000000"/>
            </a:solidFill>
          </p:spPr>
        </p:sp>
        <p:sp>
          <p:nvSpPr>
            <p:cNvPr name="TextBox 5" id="5"/>
            <p:cNvSpPr txBox="true"/>
            <p:nvPr/>
          </p:nvSpPr>
          <p:spPr>
            <a:xfrm>
              <a:off x="0" y="0"/>
              <a:ext cx="4885698" cy="2874570"/>
            </a:xfrm>
            <a:prstGeom prst="rect">
              <a:avLst/>
            </a:prstGeom>
          </p:spPr>
          <p:txBody>
            <a:bodyPr anchor="ctr" rtlCol="false" tIns="50800" lIns="50800" bIns="50800" rIns="50800"/>
            <a:lstStyle/>
            <a:p>
              <a:pPr algn="ctr">
                <a:lnSpc>
                  <a:spcPts val="2880"/>
                </a:lnSpc>
              </a:pPr>
            </a:p>
          </p:txBody>
        </p:sp>
      </p:grpSp>
      <p:sp>
        <p:nvSpPr>
          <p:cNvPr name="TextBox 6" id="6"/>
          <p:cNvSpPr txBox="true"/>
          <p:nvPr/>
        </p:nvSpPr>
        <p:spPr>
          <a:xfrm rot="0">
            <a:off x="1028700" y="2149298"/>
            <a:ext cx="16230600" cy="6836410"/>
          </a:xfrm>
          <a:prstGeom prst="rect">
            <a:avLst/>
          </a:prstGeom>
        </p:spPr>
        <p:txBody>
          <a:bodyPr anchor="t" rtlCol="false" tIns="0" lIns="0" bIns="0" rIns="0">
            <a:spAutoFit/>
          </a:bodyPr>
          <a:lstStyle/>
          <a:p>
            <a:pPr>
              <a:lnSpc>
                <a:spcPts val="4479"/>
              </a:lnSpc>
            </a:pPr>
            <a:r>
              <a:rPr lang="en-US" sz="3199">
                <a:solidFill>
                  <a:srgbClr val="FFFFFF"/>
                </a:solidFill>
                <a:latin typeface="Chakra Petch Bold"/>
              </a:rPr>
              <a:t>1. JPEG Compression:</a:t>
            </a:r>
          </a:p>
          <a:p>
            <a:pPr>
              <a:lnSpc>
                <a:spcPts val="4199"/>
              </a:lnSpc>
            </a:pPr>
            <a:r>
              <a:rPr lang="en-US" sz="2999">
                <a:solidFill>
                  <a:srgbClr val="FFFFFF"/>
                </a:solidFill>
                <a:latin typeface="Chakra Petch"/>
              </a:rPr>
              <a:t>   - JPEG (Joint Photographic Experts Group) compression is a widely used method for compressing digital images. </a:t>
            </a:r>
          </a:p>
          <a:p>
            <a:pPr>
              <a:lnSpc>
                <a:spcPts val="4199"/>
              </a:lnSpc>
            </a:pPr>
            <a:r>
              <a:rPr lang="en-US" sz="2999">
                <a:solidFill>
                  <a:srgbClr val="FFFFFF"/>
                </a:solidFill>
                <a:latin typeface="Chakra Petch"/>
              </a:rPr>
              <a:t>   - It's a lossy compression technique, meaning some image data is discarded to reduce file size.</a:t>
            </a:r>
          </a:p>
          <a:p>
            <a:pPr>
              <a:lnSpc>
                <a:spcPts val="4199"/>
              </a:lnSpc>
            </a:pPr>
            <a:r>
              <a:rPr lang="en-US" sz="2999">
                <a:solidFill>
                  <a:srgbClr val="FFFFFF"/>
                </a:solidFill>
                <a:latin typeface="Chakra Petch"/>
              </a:rPr>
              <a:t>   - JPEG works by dividing the image into small blocks of pixels, applying the Discrete Cosine Transform (DCT) to each block, and then quantizing the transformed coefficients.</a:t>
            </a:r>
          </a:p>
          <a:p>
            <a:pPr>
              <a:lnSpc>
                <a:spcPts val="4199"/>
              </a:lnSpc>
            </a:pPr>
            <a:r>
              <a:rPr lang="en-US" sz="2999">
                <a:solidFill>
                  <a:srgbClr val="FFFFFF"/>
                </a:solidFill>
                <a:latin typeface="Chakra Petch"/>
              </a:rPr>
              <a:t>   - The quantization process introduces loss by rounding off the coefficients, and this loss can be controlled by adjusting the compression level.</a:t>
            </a:r>
          </a:p>
          <a:p>
            <a:pPr>
              <a:lnSpc>
                <a:spcPts val="4199"/>
              </a:lnSpc>
            </a:pPr>
            <a:r>
              <a:rPr lang="en-US" sz="2999">
                <a:solidFill>
                  <a:srgbClr val="FFFFFF"/>
                </a:solidFill>
                <a:latin typeface="Chakra Petch"/>
              </a:rPr>
              <a:t>   - It's efficient for compressing photographs and natural images with smooth color gradients.</a:t>
            </a:r>
          </a:p>
          <a:p>
            <a:pPr>
              <a:lnSpc>
                <a:spcPts val="4199"/>
              </a:lnSpc>
            </a:pPr>
          </a:p>
          <a:p>
            <a:pPr>
              <a:lnSpc>
                <a:spcPts val="4199"/>
              </a:lnSpc>
            </a:pPr>
          </a:p>
        </p:txBody>
      </p:sp>
      <p:sp>
        <p:nvSpPr>
          <p:cNvPr name="TextBox 7" id="7"/>
          <p:cNvSpPr txBox="true"/>
          <p:nvPr/>
        </p:nvSpPr>
        <p:spPr>
          <a:xfrm rot="0">
            <a:off x="1028700" y="1019175"/>
            <a:ext cx="14599750" cy="939165"/>
          </a:xfrm>
          <a:prstGeom prst="rect">
            <a:avLst/>
          </a:prstGeom>
        </p:spPr>
        <p:txBody>
          <a:bodyPr anchor="t" rtlCol="false" tIns="0" lIns="0" bIns="0" rIns="0">
            <a:spAutoFit/>
          </a:bodyPr>
          <a:lstStyle/>
          <a:p>
            <a:pPr marL="0" indent="0" lvl="0">
              <a:lnSpc>
                <a:spcPts val="7200"/>
              </a:lnSpc>
              <a:spcBef>
                <a:spcPct val="0"/>
              </a:spcBef>
            </a:pPr>
            <a:r>
              <a:rPr lang="en-US" sz="6000">
                <a:solidFill>
                  <a:srgbClr val="FFFFFF"/>
                </a:solidFill>
                <a:latin typeface="Catamaran Heavy"/>
              </a:rPr>
              <a:t>OTHER COMPRESSION METHODS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157580" y="-313692"/>
            <a:ext cx="10941739" cy="10914384"/>
          </a:xfrm>
          <a:custGeom>
            <a:avLst/>
            <a:gdLst/>
            <a:ahLst/>
            <a:cxnLst/>
            <a:rect r="r" b="b" t="t" l="l"/>
            <a:pathLst>
              <a:path h="10914384" w="10941739">
                <a:moveTo>
                  <a:pt x="0" y="0"/>
                </a:moveTo>
                <a:lnTo>
                  <a:pt x="10941739" y="0"/>
                </a:lnTo>
                <a:lnTo>
                  <a:pt x="10941739" y="10914384"/>
                </a:lnTo>
                <a:lnTo>
                  <a:pt x="0" y="109143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62385" y="-313692"/>
            <a:ext cx="18550385" cy="10914384"/>
            <a:chOff x="0" y="0"/>
            <a:chExt cx="4885698" cy="2874570"/>
          </a:xfrm>
        </p:grpSpPr>
        <p:sp>
          <p:nvSpPr>
            <p:cNvPr name="Freeform 4" id="4"/>
            <p:cNvSpPr/>
            <p:nvPr/>
          </p:nvSpPr>
          <p:spPr>
            <a:xfrm flipH="false" flipV="false" rot="0">
              <a:off x="0" y="0"/>
              <a:ext cx="4885698" cy="2874570"/>
            </a:xfrm>
            <a:custGeom>
              <a:avLst/>
              <a:gdLst/>
              <a:ahLst/>
              <a:cxnLst/>
              <a:rect r="r" b="b" t="t" l="l"/>
              <a:pathLst>
                <a:path h="2874570" w="4885698">
                  <a:moveTo>
                    <a:pt x="0" y="0"/>
                  </a:moveTo>
                  <a:lnTo>
                    <a:pt x="4885698" y="0"/>
                  </a:lnTo>
                  <a:lnTo>
                    <a:pt x="4885698" y="2874570"/>
                  </a:lnTo>
                  <a:lnTo>
                    <a:pt x="0" y="2874570"/>
                  </a:lnTo>
                  <a:close/>
                </a:path>
              </a:pathLst>
            </a:custGeom>
            <a:solidFill>
              <a:srgbClr val="000000"/>
            </a:solidFill>
          </p:spPr>
        </p:sp>
        <p:sp>
          <p:nvSpPr>
            <p:cNvPr name="TextBox 5" id="5"/>
            <p:cNvSpPr txBox="true"/>
            <p:nvPr/>
          </p:nvSpPr>
          <p:spPr>
            <a:xfrm>
              <a:off x="0" y="0"/>
              <a:ext cx="4885698" cy="2874570"/>
            </a:xfrm>
            <a:prstGeom prst="rect">
              <a:avLst/>
            </a:prstGeom>
          </p:spPr>
          <p:txBody>
            <a:bodyPr anchor="ctr" rtlCol="false" tIns="50800" lIns="50800" bIns="50800" rIns="50800"/>
            <a:lstStyle/>
            <a:p>
              <a:pPr algn="ctr">
                <a:lnSpc>
                  <a:spcPts val="2880"/>
                </a:lnSpc>
              </a:pPr>
            </a:p>
          </p:txBody>
        </p:sp>
      </p:grpSp>
      <p:sp>
        <p:nvSpPr>
          <p:cNvPr name="TextBox 6" id="6"/>
          <p:cNvSpPr txBox="true"/>
          <p:nvPr/>
        </p:nvSpPr>
        <p:spPr>
          <a:xfrm rot="0">
            <a:off x="1028700" y="2149298"/>
            <a:ext cx="16230600" cy="6836410"/>
          </a:xfrm>
          <a:prstGeom prst="rect">
            <a:avLst/>
          </a:prstGeom>
        </p:spPr>
        <p:txBody>
          <a:bodyPr anchor="t" rtlCol="false" tIns="0" lIns="0" bIns="0" rIns="0">
            <a:spAutoFit/>
          </a:bodyPr>
          <a:lstStyle/>
          <a:p>
            <a:pPr>
              <a:lnSpc>
                <a:spcPts val="4479"/>
              </a:lnSpc>
            </a:pPr>
            <a:r>
              <a:rPr lang="en-US" sz="3199">
                <a:solidFill>
                  <a:srgbClr val="FFFFFF"/>
                </a:solidFill>
                <a:latin typeface="Chakra Petch Bold"/>
              </a:rPr>
              <a:t>2. Wavelet Compression:</a:t>
            </a:r>
          </a:p>
          <a:p>
            <a:pPr>
              <a:lnSpc>
                <a:spcPts val="4199"/>
              </a:lnSpc>
            </a:pPr>
            <a:r>
              <a:rPr lang="en-US" sz="2999">
                <a:solidFill>
                  <a:srgbClr val="FFFFFF"/>
                </a:solidFill>
                <a:latin typeface="Chakra Petch"/>
              </a:rPr>
              <a:t>   - Wavelet compression is another form of lossy compression used for digital images.</a:t>
            </a:r>
          </a:p>
          <a:p>
            <a:pPr>
              <a:lnSpc>
                <a:spcPts val="4199"/>
              </a:lnSpc>
            </a:pPr>
            <a:r>
              <a:rPr lang="en-US" sz="2999">
                <a:solidFill>
                  <a:srgbClr val="FFFFFF"/>
                </a:solidFill>
                <a:latin typeface="Chakra Petch"/>
              </a:rPr>
              <a:t>   - It's based on wavelet transforms, which decompose the image into multiple levels of frequency bands.</a:t>
            </a:r>
          </a:p>
          <a:p>
            <a:pPr>
              <a:lnSpc>
                <a:spcPts val="4199"/>
              </a:lnSpc>
            </a:pPr>
            <a:r>
              <a:rPr lang="en-US" sz="2999">
                <a:solidFill>
                  <a:srgbClr val="FFFFFF"/>
                </a:solidFill>
                <a:latin typeface="Chakra Petch"/>
              </a:rPr>
              <a:t>   - Wavelet compression can achieve higher compression ratios than JPEG while maintaining good image quality.</a:t>
            </a:r>
          </a:p>
          <a:p>
            <a:pPr>
              <a:lnSpc>
                <a:spcPts val="4199"/>
              </a:lnSpc>
            </a:pPr>
            <a:r>
              <a:rPr lang="en-US" sz="2999">
                <a:solidFill>
                  <a:srgbClr val="FFFFFF"/>
                </a:solidFill>
                <a:latin typeface="Chakra Petch"/>
              </a:rPr>
              <a:t>   - It works by representing the image as a set of wavelet coefficients at different scales and orientations.</a:t>
            </a:r>
          </a:p>
          <a:p>
            <a:pPr>
              <a:lnSpc>
                <a:spcPts val="4199"/>
              </a:lnSpc>
            </a:pPr>
            <a:r>
              <a:rPr lang="en-US" sz="2999">
                <a:solidFill>
                  <a:srgbClr val="FFFFFF"/>
                </a:solidFill>
                <a:latin typeface="Chakra Petch"/>
              </a:rPr>
              <a:t>   - By discarding or quantizing less important coefficients, wavelet compression reduces the file size while preserving image details.</a:t>
            </a:r>
          </a:p>
          <a:p>
            <a:pPr>
              <a:lnSpc>
                <a:spcPts val="4199"/>
              </a:lnSpc>
            </a:pPr>
            <a:r>
              <a:rPr lang="en-US" sz="2999">
                <a:solidFill>
                  <a:srgbClr val="FFFFFF"/>
                </a:solidFill>
                <a:latin typeface="Chakra Petch"/>
              </a:rPr>
              <a:t>   - Wavelet compression is suitable for a wide range of image types, including photographs, medical images, and satellite images.</a:t>
            </a:r>
          </a:p>
          <a:p>
            <a:pPr>
              <a:lnSpc>
                <a:spcPts val="4199"/>
              </a:lnSpc>
            </a:pPr>
          </a:p>
        </p:txBody>
      </p:sp>
      <p:sp>
        <p:nvSpPr>
          <p:cNvPr name="TextBox 7" id="7"/>
          <p:cNvSpPr txBox="true"/>
          <p:nvPr/>
        </p:nvSpPr>
        <p:spPr>
          <a:xfrm rot="0">
            <a:off x="1028700" y="1019175"/>
            <a:ext cx="14599750" cy="939165"/>
          </a:xfrm>
          <a:prstGeom prst="rect">
            <a:avLst/>
          </a:prstGeom>
        </p:spPr>
        <p:txBody>
          <a:bodyPr anchor="t" rtlCol="false" tIns="0" lIns="0" bIns="0" rIns="0">
            <a:spAutoFit/>
          </a:bodyPr>
          <a:lstStyle/>
          <a:p>
            <a:pPr marL="0" indent="0" lvl="0">
              <a:lnSpc>
                <a:spcPts val="7200"/>
              </a:lnSpc>
              <a:spcBef>
                <a:spcPct val="0"/>
              </a:spcBef>
            </a:pPr>
            <a:r>
              <a:rPr lang="en-US" sz="6000">
                <a:solidFill>
                  <a:srgbClr val="FFFFFF"/>
                </a:solidFill>
                <a:latin typeface="Catamaran Heavy"/>
              </a:rPr>
              <a:t>OTHER COMPRESSION METHODS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157580" y="-313692"/>
            <a:ext cx="10941739" cy="10914384"/>
          </a:xfrm>
          <a:custGeom>
            <a:avLst/>
            <a:gdLst/>
            <a:ahLst/>
            <a:cxnLst/>
            <a:rect r="r" b="b" t="t" l="l"/>
            <a:pathLst>
              <a:path h="10914384" w="10941739">
                <a:moveTo>
                  <a:pt x="0" y="0"/>
                </a:moveTo>
                <a:lnTo>
                  <a:pt x="10941739" y="0"/>
                </a:lnTo>
                <a:lnTo>
                  <a:pt x="10941739" y="10914384"/>
                </a:lnTo>
                <a:lnTo>
                  <a:pt x="0" y="109143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62385" y="-313692"/>
            <a:ext cx="18550385" cy="10914384"/>
            <a:chOff x="0" y="0"/>
            <a:chExt cx="4885698" cy="2874570"/>
          </a:xfrm>
        </p:grpSpPr>
        <p:sp>
          <p:nvSpPr>
            <p:cNvPr name="Freeform 4" id="4"/>
            <p:cNvSpPr/>
            <p:nvPr/>
          </p:nvSpPr>
          <p:spPr>
            <a:xfrm flipH="false" flipV="false" rot="0">
              <a:off x="0" y="0"/>
              <a:ext cx="4885698" cy="2874570"/>
            </a:xfrm>
            <a:custGeom>
              <a:avLst/>
              <a:gdLst/>
              <a:ahLst/>
              <a:cxnLst/>
              <a:rect r="r" b="b" t="t" l="l"/>
              <a:pathLst>
                <a:path h="2874570" w="4885698">
                  <a:moveTo>
                    <a:pt x="0" y="0"/>
                  </a:moveTo>
                  <a:lnTo>
                    <a:pt x="4885698" y="0"/>
                  </a:lnTo>
                  <a:lnTo>
                    <a:pt x="4885698" y="2874570"/>
                  </a:lnTo>
                  <a:lnTo>
                    <a:pt x="0" y="2874570"/>
                  </a:lnTo>
                  <a:close/>
                </a:path>
              </a:pathLst>
            </a:custGeom>
            <a:solidFill>
              <a:srgbClr val="000000"/>
            </a:solidFill>
          </p:spPr>
        </p:sp>
        <p:sp>
          <p:nvSpPr>
            <p:cNvPr name="TextBox 5" id="5"/>
            <p:cNvSpPr txBox="true"/>
            <p:nvPr/>
          </p:nvSpPr>
          <p:spPr>
            <a:xfrm>
              <a:off x="0" y="0"/>
              <a:ext cx="4885698" cy="2874570"/>
            </a:xfrm>
            <a:prstGeom prst="rect">
              <a:avLst/>
            </a:prstGeom>
          </p:spPr>
          <p:txBody>
            <a:bodyPr anchor="ctr" rtlCol="false" tIns="50800" lIns="50800" bIns="50800" rIns="50800"/>
            <a:lstStyle/>
            <a:p>
              <a:pPr algn="ctr">
                <a:lnSpc>
                  <a:spcPts val="2880"/>
                </a:lnSpc>
              </a:pPr>
            </a:p>
          </p:txBody>
        </p:sp>
      </p:grpSp>
      <p:sp>
        <p:nvSpPr>
          <p:cNvPr name="Freeform 6" id="6"/>
          <p:cNvSpPr/>
          <p:nvPr/>
        </p:nvSpPr>
        <p:spPr>
          <a:xfrm flipH="false" flipV="false" rot="0">
            <a:off x="1028700" y="1797742"/>
            <a:ext cx="5555421" cy="8225885"/>
          </a:xfrm>
          <a:custGeom>
            <a:avLst/>
            <a:gdLst/>
            <a:ahLst/>
            <a:cxnLst/>
            <a:rect r="r" b="b" t="t" l="l"/>
            <a:pathLst>
              <a:path h="8225885" w="5555421">
                <a:moveTo>
                  <a:pt x="0" y="0"/>
                </a:moveTo>
                <a:lnTo>
                  <a:pt x="5555421" y="0"/>
                </a:lnTo>
                <a:lnTo>
                  <a:pt x="5555421" y="8225885"/>
                </a:lnTo>
                <a:lnTo>
                  <a:pt x="0" y="8225885"/>
                </a:lnTo>
                <a:lnTo>
                  <a:pt x="0" y="0"/>
                </a:lnTo>
                <a:close/>
              </a:path>
            </a:pathLst>
          </a:custGeom>
          <a:blipFill>
            <a:blip r:embed="rId4"/>
            <a:stretch>
              <a:fillRect l="0" t="0" r="0" b="0"/>
            </a:stretch>
          </a:blipFill>
        </p:spPr>
      </p:sp>
      <p:sp>
        <p:nvSpPr>
          <p:cNvPr name="Freeform 7" id="7"/>
          <p:cNvSpPr/>
          <p:nvPr/>
        </p:nvSpPr>
        <p:spPr>
          <a:xfrm flipH="false" flipV="false" rot="0">
            <a:off x="7599121" y="2311470"/>
            <a:ext cx="7471968" cy="6946830"/>
          </a:xfrm>
          <a:custGeom>
            <a:avLst/>
            <a:gdLst/>
            <a:ahLst/>
            <a:cxnLst/>
            <a:rect r="r" b="b" t="t" l="l"/>
            <a:pathLst>
              <a:path h="6946830" w="7471968">
                <a:moveTo>
                  <a:pt x="0" y="0"/>
                </a:moveTo>
                <a:lnTo>
                  <a:pt x="7471968" y="0"/>
                </a:lnTo>
                <a:lnTo>
                  <a:pt x="7471968" y="6946830"/>
                </a:lnTo>
                <a:lnTo>
                  <a:pt x="0" y="6946830"/>
                </a:lnTo>
                <a:lnTo>
                  <a:pt x="0" y="0"/>
                </a:lnTo>
                <a:close/>
              </a:path>
            </a:pathLst>
          </a:custGeom>
          <a:blipFill>
            <a:blip r:embed="rId5"/>
            <a:stretch>
              <a:fillRect l="0" t="0" r="0" b="0"/>
            </a:stretch>
          </a:blipFill>
        </p:spPr>
      </p:sp>
      <p:sp>
        <p:nvSpPr>
          <p:cNvPr name="TextBox 8" id="8"/>
          <p:cNvSpPr txBox="true"/>
          <p:nvPr/>
        </p:nvSpPr>
        <p:spPr>
          <a:xfrm rot="0">
            <a:off x="1028700" y="858577"/>
            <a:ext cx="14599750" cy="939165"/>
          </a:xfrm>
          <a:prstGeom prst="rect">
            <a:avLst/>
          </a:prstGeom>
        </p:spPr>
        <p:txBody>
          <a:bodyPr anchor="t" rtlCol="false" tIns="0" lIns="0" bIns="0" rIns="0">
            <a:spAutoFit/>
          </a:bodyPr>
          <a:lstStyle/>
          <a:p>
            <a:pPr marL="0" indent="0" lvl="0">
              <a:lnSpc>
                <a:spcPts val="7200"/>
              </a:lnSpc>
              <a:spcBef>
                <a:spcPct val="0"/>
              </a:spcBef>
            </a:pPr>
            <a:r>
              <a:rPr lang="en-US" sz="6000">
                <a:solidFill>
                  <a:srgbClr val="FFFFFF"/>
                </a:solidFill>
                <a:latin typeface="Catamaran Heavy"/>
              </a:rPr>
              <a:t>OTHER COMPRESSION METHODS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157580" y="-313692"/>
            <a:ext cx="10941739" cy="10914384"/>
          </a:xfrm>
          <a:custGeom>
            <a:avLst/>
            <a:gdLst/>
            <a:ahLst/>
            <a:cxnLst/>
            <a:rect r="r" b="b" t="t" l="l"/>
            <a:pathLst>
              <a:path h="10914384" w="10941739">
                <a:moveTo>
                  <a:pt x="0" y="0"/>
                </a:moveTo>
                <a:lnTo>
                  <a:pt x="10941739" y="0"/>
                </a:lnTo>
                <a:lnTo>
                  <a:pt x="10941739" y="10914384"/>
                </a:lnTo>
                <a:lnTo>
                  <a:pt x="0" y="109143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62385" y="-313692"/>
            <a:ext cx="18550385" cy="10914384"/>
            <a:chOff x="0" y="0"/>
            <a:chExt cx="4885698" cy="2874570"/>
          </a:xfrm>
        </p:grpSpPr>
        <p:sp>
          <p:nvSpPr>
            <p:cNvPr name="Freeform 4" id="4"/>
            <p:cNvSpPr/>
            <p:nvPr/>
          </p:nvSpPr>
          <p:spPr>
            <a:xfrm flipH="false" flipV="false" rot="0">
              <a:off x="0" y="0"/>
              <a:ext cx="4885698" cy="2874570"/>
            </a:xfrm>
            <a:custGeom>
              <a:avLst/>
              <a:gdLst/>
              <a:ahLst/>
              <a:cxnLst/>
              <a:rect r="r" b="b" t="t" l="l"/>
              <a:pathLst>
                <a:path h="2874570" w="4885698">
                  <a:moveTo>
                    <a:pt x="0" y="0"/>
                  </a:moveTo>
                  <a:lnTo>
                    <a:pt x="4885698" y="0"/>
                  </a:lnTo>
                  <a:lnTo>
                    <a:pt x="4885698" y="2874570"/>
                  </a:lnTo>
                  <a:lnTo>
                    <a:pt x="0" y="2874570"/>
                  </a:lnTo>
                  <a:close/>
                </a:path>
              </a:pathLst>
            </a:custGeom>
            <a:solidFill>
              <a:srgbClr val="000000"/>
            </a:solidFill>
          </p:spPr>
        </p:sp>
        <p:sp>
          <p:nvSpPr>
            <p:cNvPr name="TextBox 5" id="5"/>
            <p:cNvSpPr txBox="true"/>
            <p:nvPr/>
          </p:nvSpPr>
          <p:spPr>
            <a:xfrm>
              <a:off x="0" y="0"/>
              <a:ext cx="4885698" cy="2874570"/>
            </a:xfrm>
            <a:prstGeom prst="rect">
              <a:avLst/>
            </a:prstGeom>
          </p:spPr>
          <p:txBody>
            <a:bodyPr anchor="ctr" rtlCol="false" tIns="50800" lIns="50800" bIns="50800" rIns="50800"/>
            <a:lstStyle/>
            <a:p>
              <a:pPr algn="ctr">
                <a:lnSpc>
                  <a:spcPts val="2880"/>
                </a:lnSpc>
              </a:pPr>
            </a:p>
          </p:txBody>
        </p:sp>
      </p:grpSp>
      <p:sp>
        <p:nvSpPr>
          <p:cNvPr name="TextBox 6" id="6"/>
          <p:cNvSpPr txBox="true"/>
          <p:nvPr/>
        </p:nvSpPr>
        <p:spPr>
          <a:xfrm rot="0">
            <a:off x="1028700" y="2304139"/>
            <a:ext cx="16230600" cy="7004050"/>
          </a:xfrm>
          <a:prstGeom prst="rect">
            <a:avLst/>
          </a:prstGeom>
        </p:spPr>
        <p:txBody>
          <a:bodyPr anchor="t" rtlCol="false" tIns="0" lIns="0" bIns="0" rIns="0">
            <a:spAutoFit/>
          </a:bodyPr>
          <a:lstStyle/>
          <a:p>
            <a:pPr marL="539751" indent="-269876" lvl="1">
              <a:lnSpc>
                <a:spcPts val="3500"/>
              </a:lnSpc>
              <a:buAutoNum type="arabicPeriod" startAt="1"/>
            </a:pPr>
            <a:r>
              <a:rPr lang="en-US" sz="2500">
                <a:solidFill>
                  <a:srgbClr val="FFFFFF"/>
                </a:solidFill>
                <a:latin typeface="Chakra Petch"/>
              </a:rPr>
              <a:t>Summary of Key Findings:</a:t>
            </a:r>
          </a:p>
          <a:p>
            <a:pPr marL="1079502" indent="-359834" lvl="2">
              <a:lnSpc>
                <a:spcPts val="3500"/>
              </a:lnSpc>
              <a:buFont typeface="Arial"/>
              <a:buChar char="⚬"/>
            </a:pPr>
            <a:r>
              <a:rPr lang="en-US" sz="2500">
                <a:solidFill>
                  <a:srgbClr val="FFFFFF"/>
                </a:solidFill>
                <a:latin typeface="Chakra Petch"/>
              </a:rPr>
              <a:t>Fractal image compression offers a promising approach to efficiently reduce the file size of images while maintaining visual quality.</a:t>
            </a:r>
          </a:p>
          <a:p>
            <a:pPr marL="1079502" indent="-359834" lvl="2">
              <a:lnSpc>
                <a:spcPts val="3500"/>
              </a:lnSpc>
              <a:buFont typeface="Arial"/>
              <a:buChar char="⚬"/>
            </a:pPr>
            <a:r>
              <a:rPr lang="en-US" sz="2500">
                <a:solidFill>
                  <a:srgbClr val="FFFFFF"/>
                </a:solidFill>
                <a:latin typeface="Chakra Petch"/>
              </a:rPr>
              <a:t>Through our implementation, we have demonstrated the effectiveness of fractal compression in achieving high compression ratios with minimal loss of image fidelity.</a:t>
            </a:r>
          </a:p>
          <a:p>
            <a:pPr marL="539751" indent="-269876" lvl="1">
              <a:lnSpc>
                <a:spcPts val="3500"/>
              </a:lnSpc>
              <a:buAutoNum type="arabicPeriod" startAt="1"/>
            </a:pPr>
            <a:r>
              <a:rPr lang="en-US" sz="2500">
                <a:solidFill>
                  <a:srgbClr val="FFFFFF"/>
                </a:solidFill>
                <a:latin typeface="Chakra Petch"/>
              </a:rPr>
              <a:t>Achievements and Outcomes:</a:t>
            </a:r>
          </a:p>
          <a:p>
            <a:pPr marL="1079502" indent="-359834" lvl="2">
              <a:lnSpc>
                <a:spcPts val="3500"/>
              </a:lnSpc>
              <a:buFont typeface="Arial"/>
              <a:buChar char="⚬"/>
            </a:pPr>
            <a:r>
              <a:rPr lang="en-US" sz="2500">
                <a:solidFill>
                  <a:srgbClr val="FFFFFF"/>
                </a:solidFill>
                <a:latin typeface="Chakra Petch"/>
              </a:rPr>
              <a:t>We have successfully developed and implemented a fractal compression algorithm using Python, leveraging libraries such as NumPy, SciPy, and Matplotlib.</a:t>
            </a:r>
          </a:p>
          <a:p>
            <a:pPr marL="1079502" indent="-359834" lvl="2">
              <a:lnSpc>
                <a:spcPts val="3500"/>
              </a:lnSpc>
              <a:buFont typeface="Arial"/>
              <a:buChar char="⚬"/>
            </a:pPr>
            <a:r>
              <a:rPr lang="en-US" sz="2500">
                <a:solidFill>
                  <a:srgbClr val="FFFFFF"/>
                </a:solidFill>
                <a:latin typeface="Chakra Petch"/>
              </a:rPr>
              <a:t>Our algorithm showcases the potential of fractal compression in various applications, including greyscale and RGB image compression.</a:t>
            </a:r>
          </a:p>
          <a:p>
            <a:pPr>
              <a:lnSpc>
                <a:spcPts val="3500"/>
              </a:lnSpc>
            </a:pPr>
          </a:p>
          <a:p>
            <a:pPr>
              <a:lnSpc>
                <a:spcPts val="3500"/>
              </a:lnSpc>
            </a:pPr>
            <a:r>
              <a:rPr lang="en-US" sz="2500">
                <a:solidFill>
                  <a:srgbClr val="FFFFFF"/>
                </a:solidFill>
                <a:latin typeface="Chakra Petch Semi-Bold"/>
              </a:rPr>
              <a:t>Acknowledgments:</a:t>
            </a:r>
          </a:p>
          <a:p>
            <a:pPr marL="539751" indent="-269876" lvl="1">
              <a:lnSpc>
                <a:spcPts val="3500"/>
              </a:lnSpc>
              <a:buFont typeface="Arial"/>
              <a:buChar char="•"/>
            </a:pPr>
            <a:r>
              <a:rPr lang="en-US" sz="2500">
                <a:solidFill>
                  <a:srgbClr val="FFFFFF"/>
                </a:solidFill>
                <a:latin typeface="Chakra Petch"/>
              </a:rPr>
              <a:t>We extend our gratitude to our Professor Dr. Shoba LK for their guidance and support throughout the development and presentation of this project.</a:t>
            </a:r>
          </a:p>
          <a:p>
            <a:pPr marL="539751" indent="-269876" lvl="1">
              <a:lnSpc>
                <a:spcPts val="3500"/>
              </a:lnSpc>
              <a:buFont typeface="Arial"/>
              <a:buChar char="•"/>
            </a:pPr>
            <a:r>
              <a:rPr lang="en-US" sz="2500">
                <a:solidFill>
                  <a:srgbClr val="FFFFFF"/>
                </a:solidFill>
                <a:latin typeface="Chakra Petch"/>
              </a:rPr>
              <a:t>We also thank our peers and colleagues for their valuable feedback and contributions.</a:t>
            </a:r>
          </a:p>
          <a:p>
            <a:pPr>
              <a:lnSpc>
                <a:spcPts val="3500"/>
              </a:lnSpc>
            </a:pPr>
          </a:p>
        </p:txBody>
      </p:sp>
      <p:sp>
        <p:nvSpPr>
          <p:cNvPr name="TextBox 7" id="7"/>
          <p:cNvSpPr txBox="true"/>
          <p:nvPr/>
        </p:nvSpPr>
        <p:spPr>
          <a:xfrm rot="0">
            <a:off x="1028700" y="1019175"/>
            <a:ext cx="7885983" cy="923925"/>
          </a:xfrm>
          <a:prstGeom prst="rect">
            <a:avLst/>
          </a:prstGeom>
        </p:spPr>
        <p:txBody>
          <a:bodyPr anchor="t" rtlCol="false" tIns="0" lIns="0" bIns="0" rIns="0">
            <a:spAutoFit/>
          </a:bodyPr>
          <a:lstStyle/>
          <a:p>
            <a:pPr marL="0" indent="0" lvl="0">
              <a:lnSpc>
                <a:spcPts val="7200"/>
              </a:lnSpc>
              <a:spcBef>
                <a:spcPct val="0"/>
              </a:spcBef>
            </a:pPr>
            <a:r>
              <a:rPr lang="en-US" sz="6000">
                <a:solidFill>
                  <a:srgbClr val="FFFFFF"/>
                </a:solidFill>
                <a:latin typeface="Catamaran Heavy"/>
              </a:rPr>
              <a:t>TO CONCLUDE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82967"/>
            <a:ext cx="16230600" cy="8521065"/>
          </a:xfrm>
          <a:custGeom>
            <a:avLst/>
            <a:gdLst/>
            <a:ahLst/>
            <a:cxnLst/>
            <a:rect r="r" b="b" t="t" l="l"/>
            <a:pathLst>
              <a:path h="8521065" w="16230600">
                <a:moveTo>
                  <a:pt x="0" y="0"/>
                </a:moveTo>
                <a:lnTo>
                  <a:pt x="16230600" y="0"/>
                </a:lnTo>
                <a:lnTo>
                  <a:pt x="16230600" y="8521065"/>
                </a:lnTo>
                <a:lnTo>
                  <a:pt x="0" y="8521065"/>
                </a:lnTo>
                <a:lnTo>
                  <a:pt x="0" y="0"/>
                </a:lnTo>
                <a:close/>
              </a:path>
            </a:pathLst>
          </a:custGeom>
          <a:blipFill>
            <a:blip r:embed="rId2"/>
            <a:stretch>
              <a:fillRect l="0" t="0" r="0" b="0"/>
            </a:stretch>
          </a:blipFill>
        </p:spPr>
      </p:sp>
      <p:sp>
        <p:nvSpPr>
          <p:cNvPr name="TextBox 3" id="3"/>
          <p:cNvSpPr txBox="true"/>
          <p:nvPr/>
        </p:nvSpPr>
        <p:spPr>
          <a:xfrm rot="0">
            <a:off x="1028700" y="1471192"/>
            <a:ext cx="16230600" cy="1381125"/>
          </a:xfrm>
          <a:prstGeom prst="rect">
            <a:avLst/>
          </a:prstGeom>
        </p:spPr>
        <p:txBody>
          <a:bodyPr anchor="t" rtlCol="false" tIns="0" lIns="0" bIns="0" rIns="0">
            <a:spAutoFit/>
          </a:bodyPr>
          <a:lstStyle/>
          <a:p>
            <a:pPr algn="ctr" marL="0" indent="0" lvl="0">
              <a:lnSpc>
                <a:spcPts val="10800"/>
              </a:lnSpc>
              <a:spcBef>
                <a:spcPct val="0"/>
              </a:spcBef>
            </a:pPr>
            <a:r>
              <a:rPr lang="en-US" sz="9000">
                <a:solidFill>
                  <a:srgbClr val="FFFFFF"/>
                </a:solidFill>
                <a:latin typeface="Catamaran Heavy"/>
              </a:rPr>
              <a:t>THAT'S A WRAP!</a:t>
            </a:r>
          </a:p>
        </p:txBody>
      </p:sp>
      <p:sp>
        <p:nvSpPr>
          <p:cNvPr name="TextBox 4" id="4"/>
          <p:cNvSpPr txBox="true"/>
          <p:nvPr/>
        </p:nvSpPr>
        <p:spPr>
          <a:xfrm rot="0">
            <a:off x="2418071" y="3433342"/>
            <a:ext cx="13451858" cy="786765"/>
          </a:xfrm>
          <a:prstGeom prst="rect">
            <a:avLst/>
          </a:prstGeom>
        </p:spPr>
        <p:txBody>
          <a:bodyPr anchor="t" rtlCol="false" tIns="0" lIns="0" bIns="0" rIns="0">
            <a:spAutoFit/>
          </a:bodyPr>
          <a:lstStyle/>
          <a:p>
            <a:pPr marL="0" indent="0" lvl="0">
              <a:lnSpc>
                <a:spcPts val="6000"/>
              </a:lnSpc>
              <a:spcBef>
                <a:spcPct val="0"/>
              </a:spcBef>
            </a:pPr>
            <a:r>
              <a:rPr lang="en-US" sz="5000">
                <a:solidFill>
                  <a:srgbClr val="FFFFFF"/>
                </a:solidFill>
                <a:latin typeface="Catamaran Heavy"/>
              </a:rPr>
              <a:t>PRESENTED BY:-</a:t>
            </a:r>
          </a:p>
        </p:txBody>
      </p:sp>
      <p:sp>
        <p:nvSpPr>
          <p:cNvPr name="TextBox 5" id="5"/>
          <p:cNvSpPr txBox="true"/>
          <p:nvPr/>
        </p:nvSpPr>
        <p:spPr>
          <a:xfrm rot="0">
            <a:off x="1028700" y="4806180"/>
            <a:ext cx="16230600" cy="1845945"/>
          </a:xfrm>
          <a:prstGeom prst="rect">
            <a:avLst/>
          </a:prstGeom>
        </p:spPr>
        <p:txBody>
          <a:bodyPr anchor="t" rtlCol="false" tIns="0" lIns="0" bIns="0" rIns="0">
            <a:spAutoFit/>
          </a:bodyPr>
          <a:lstStyle/>
          <a:p>
            <a:pPr algn="ctr">
              <a:lnSpc>
                <a:spcPts val="4799"/>
              </a:lnSpc>
            </a:pPr>
            <a:r>
              <a:rPr lang="en-US" sz="3999">
                <a:solidFill>
                  <a:srgbClr val="FFFFFF"/>
                </a:solidFill>
                <a:latin typeface="Catamaran Heavy"/>
              </a:rPr>
              <a:t>KUSHAGRA MALVIYA [RA2211003011338]</a:t>
            </a:r>
          </a:p>
          <a:p>
            <a:pPr algn="ctr">
              <a:lnSpc>
                <a:spcPts val="4799"/>
              </a:lnSpc>
            </a:pPr>
            <a:r>
              <a:rPr lang="en-US" sz="3999">
                <a:solidFill>
                  <a:srgbClr val="FFFFFF"/>
                </a:solidFill>
                <a:latin typeface="Catamaran Heavy"/>
              </a:rPr>
              <a:t>DWIJ BISHNOI [RA2211003011316]</a:t>
            </a:r>
          </a:p>
          <a:p>
            <a:pPr algn="ctr" marL="0" indent="0" lvl="0">
              <a:lnSpc>
                <a:spcPts val="4799"/>
              </a:lnSpc>
              <a:spcBef>
                <a:spcPct val="0"/>
              </a:spcBef>
            </a:pPr>
            <a:r>
              <a:rPr lang="en-US" sz="3999">
                <a:solidFill>
                  <a:srgbClr val="FFFFFF"/>
                </a:solidFill>
                <a:latin typeface="Catamaran Heavy"/>
              </a:rPr>
              <a:t>ASHUTOSH SHARMA [RA2211003011350]</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04079" y="660089"/>
            <a:ext cx="20296157" cy="1691998"/>
            <a:chOff x="0" y="0"/>
            <a:chExt cx="5345490" cy="445629"/>
          </a:xfrm>
        </p:grpSpPr>
        <p:sp>
          <p:nvSpPr>
            <p:cNvPr name="Freeform 3" id="3"/>
            <p:cNvSpPr/>
            <p:nvPr/>
          </p:nvSpPr>
          <p:spPr>
            <a:xfrm flipH="false" flipV="false" rot="0">
              <a:off x="0" y="0"/>
              <a:ext cx="5345490" cy="445629"/>
            </a:xfrm>
            <a:custGeom>
              <a:avLst/>
              <a:gdLst/>
              <a:ahLst/>
              <a:cxnLst/>
              <a:rect r="r" b="b" t="t" l="l"/>
              <a:pathLst>
                <a:path h="445629" w="5345490">
                  <a:moveTo>
                    <a:pt x="0" y="0"/>
                  </a:moveTo>
                  <a:lnTo>
                    <a:pt x="5345490" y="0"/>
                  </a:lnTo>
                  <a:lnTo>
                    <a:pt x="5345490" y="445629"/>
                  </a:lnTo>
                  <a:lnTo>
                    <a:pt x="0" y="445629"/>
                  </a:lnTo>
                  <a:close/>
                </a:path>
              </a:pathLst>
            </a:custGeom>
            <a:solidFill>
              <a:srgbClr val="000000"/>
            </a:solidFill>
          </p:spPr>
        </p:sp>
        <p:sp>
          <p:nvSpPr>
            <p:cNvPr name="TextBox 4" id="4"/>
            <p:cNvSpPr txBox="true"/>
            <p:nvPr/>
          </p:nvSpPr>
          <p:spPr>
            <a:xfrm>
              <a:off x="0" y="0"/>
              <a:ext cx="5345490" cy="445629"/>
            </a:xfrm>
            <a:prstGeom prst="rect">
              <a:avLst/>
            </a:prstGeom>
          </p:spPr>
          <p:txBody>
            <a:bodyPr anchor="ctr" rtlCol="false" tIns="50800" lIns="50800" bIns="50800" rIns="50800"/>
            <a:lstStyle/>
            <a:p>
              <a:pPr algn="ctr">
                <a:lnSpc>
                  <a:spcPts val="2880"/>
                </a:lnSpc>
              </a:pPr>
            </a:p>
          </p:txBody>
        </p:sp>
      </p:grpSp>
      <p:sp>
        <p:nvSpPr>
          <p:cNvPr name="TextBox 5" id="5"/>
          <p:cNvSpPr txBox="true"/>
          <p:nvPr/>
        </p:nvSpPr>
        <p:spPr>
          <a:xfrm rot="0">
            <a:off x="1028700" y="1118420"/>
            <a:ext cx="16230600" cy="857250"/>
          </a:xfrm>
          <a:prstGeom prst="rect">
            <a:avLst/>
          </a:prstGeom>
        </p:spPr>
        <p:txBody>
          <a:bodyPr anchor="t" rtlCol="false" tIns="0" lIns="0" bIns="0" rIns="0">
            <a:spAutoFit/>
          </a:bodyPr>
          <a:lstStyle/>
          <a:p>
            <a:pPr algn="ctr" marL="0" indent="0" lvl="0">
              <a:lnSpc>
                <a:spcPts val="6420"/>
              </a:lnSpc>
            </a:pPr>
            <a:r>
              <a:rPr lang="en-US" sz="6000">
                <a:solidFill>
                  <a:srgbClr val="FFFFFF"/>
                </a:solidFill>
                <a:latin typeface="Catamaran Heavy"/>
              </a:rPr>
              <a:t>INTRODUCTION</a:t>
            </a:r>
          </a:p>
        </p:txBody>
      </p:sp>
      <p:sp>
        <p:nvSpPr>
          <p:cNvPr name="TextBox 6" id="6"/>
          <p:cNvSpPr txBox="true"/>
          <p:nvPr/>
        </p:nvSpPr>
        <p:spPr>
          <a:xfrm rot="0">
            <a:off x="1028700" y="3302732"/>
            <a:ext cx="16230600" cy="481330"/>
          </a:xfrm>
          <a:prstGeom prst="rect">
            <a:avLst/>
          </a:prstGeom>
        </p:spPr>
        <p:txBody>
          <a:bodyPr anchor="t" rtlCol="false" tIns="0" lIns="0" bIns="0" rIns="0">
            <a:spAutoFit/>
          </a:bodyPr>
          <a:lstStyle/>
          <a:p>
            <a:pPr algn="ctr">
              <a:lnSpc>
                <a:spcPts val="3919"/>
              </a:lnSpc>
            </a:pPr>
            <a:r>
              <a:rPr lang="en-US" sz="2799">
                <a:solidFill>
                  <a:srgbClr val="000000"/>
                </a:solidFill>
                <a:latin typeface="Chakra Petch"/>
              </a:rPr>
              <a:t>Welcome to the world of image compression, where efficiency meets visual fidelity!</a:t>
            </a:r>
          </a:p>
        </p:txBody>
      </p:sp>
      <p:grpSp>
        <p:nvGrpSpPr>
          <p:cNvPr name="Group 7" id="7"/>
          <p:cNvGrpSpPr/>
          <p:nvPr/>
        </p:nvGrpSpPr>
        <p:grpSpPr>
          <a:xfrm rot="0">
            <a:off x="1028700" y="4771604"/>
            <a:ext cx="5098517" cy="4486696"/>
            <a:chOff x="0" y="0"/>
            <a:chExt cx="1427928" cy="1256577"/>
          </a:xfrm>
        </p:grpSpPr>
        <p:sp>
          <p:nvSpPr>
            <p:cNvPr name="Freeform 8" id="8"/>
            <p:cNvSpPr/>
            <p:nvPr/>
          </p:nvSpPr>
          <p:spPr>
            <a:xfrm flipH="false" flipV="false" rot="0">
              <a:off x="0" y="0"/>
              <a:ext cx="1427928" cy="1256576"/>
            </a:xfrm>
            <a:custGeom>
              <a:avLst/>
              <a:gdLst/>
              <a:ahLst/>
              <a:cxnLst/>
              <a:rect r="r" b="b" t="t" l="l"/>
              <a:pathLst>
                <a:path h="1256576" w="1427928">
                  <a:moveTo>
                    <a:pt x="0" y="0"/>
                  </a:moveTo>
                  <a:lnTo>
                    <a:pt x="1427928" y="0"/>
                  </a:lnTo>
                  <a:lnTo>
                    <a:pt x="1427928" y="1256576"/>
                  </a:lnTo>
                  <a:lnTo>
                    <a:pt x="0" y="1256576"/>
                  </a:lnTo>
                  <a:close/>
                </a:path>
              </a:pathLst>
            </a:custGeom>
            <a:solidFill>
              <a:srgbClr val="000000">
                <a:alpha val="0"/>
              </a:srgbClr>
            </a:solidFill>
            <a:ln w="38100" cap="sq">
              <a:solidFill>
                <a:srgbClr val="000000"/>
              </a:solidFill>
              <a:prstDash val="solid"/>
              <a:miter/>
            </a:ln>
          </p:spPr>
        </p:sp>
        <p:sp>
          <p:nvSpPr>
            <p:cNvPr name="TextBox 9" id="9"/>
            <p:cNvSpPr txBox="true"/>
            <p:nvPr/>
          </p:nvSpPr>
          <p:spPr>
            <a:xfrm>
              <a:off x="0" y="0"/>
              <a:ext cx="1427928" cy="1256577"/>
            </a:xfrm>
            <a:prstGeom prst="rect">
              <a:avLst/>
            </a:prstGeom>
          </p:spPr>
          <p:txBody>
            <a:bodyPr anchor="ctr" rtlCol="false" tIns="50800" lIns="50800" bIns="50800" rIns="50800"/>
            <a:lstStyle/>
            <a:p>
              <a:pPr algn="ctr">
                <a:lnSpc>
                  <a:spcPts val="2880"/>
                </a:lnSpc>
              </a:pPr>
            </a:p>
          </p:txBody>
        </p:sp>
      </p:grpSp>
      <p:grpSp>
        <p:nvGrpSpPr>
          <p:cNvPr name="Group 10" id="10"/>
          <p:cNvGrpSpPr/>
          <p:nvPr/>
        </p:nvGrpSpPr>
        <p:grpSpPr>
          <a:xfrm rot="0">
            <a:off x="6594742" y="4771604"/>
            <a:ext cx="5098517" cy="4486696"/>
            <a:chOff x="0" y="0"/>
            <a:chExt cx="1427928" cy="1256577"/>
          </a:xfrm>
        </p:grpSpPr>
        <p:sp>
          <p:nvSpPr>
            <p:cNvPr name="Freeform 11" id="11"/>
            <p:cNvSpPr/>
            <p:nvPr/>
          </p:nvSpPr>
          <p:spPr>
            <a:xfrm flipH="false" flipV="false" rot="0">
              <a:off x="0" y="0"/>
              <a:ext cx="1427928" cy="1256576"/>
            </a:xfrm>
            <a:custGeom>
              <a:avLst/>
              <a:gdLst/>
              <a:ahLst/>
              <a:cxnLst/>
              <a:rect r="r" b="b" t="t" l="l"/>
              <a:pathLst>
                <a:path h="1256576" w="1427928">
                  <a:moveTo>
                    <a:pt x="0" y="0"/>
                  </a:moveTo>
                  <a:lnTo>
                    <a:pt x="1427928" y="0"/>
                  </a:lnTo>
                  <a:lnTo>
                    <a:pt x="1427928" y="1256576"/>
                  </a:lnTo>
                  <a:lnTo>
                    <a:pt x="0" y="1256576"/>
                  </a:lnTo>
                  <a:close/>
                </a:path>
              </a:pathLst>
            </a:custGeom>
            <a:solidFill>
              <a:srgbClr val="000000">
                <a:alpha val="0"/>
              </a:srgbClr>
            </a:solidFill>
            <a:ln w="38100" cap="sq">
              <a:solidFill>
                <a:srgbClr val="000000"/>
              </a:solidFill>
              <a:prstDash val="solid"/>
              <a:miter/>
            </a:ln>
          </p:spPr>
        </p:sp>
        <p:sp>
          <p:nvSpPr>
            <p:cNvPr name="TextBox 12" id="12"/>
            <p:cNvSpPr txBox="true"/>
            <p:nvPr/>
          </p:nvSpPr>
          <p:spPr>
            <a:xfrm>
              <a:off x="0" y="0"/>
              <a:ext cx="1427928" cy="1256577"/>
            </a:xfrm>
            <a:prstGeom prst="rect">
              <a:avLst/>
            </a:prstGeom>
          </p:spPr>
          <p:txBody>
            <a:bodyPr anchor="ctr" rtlCol="false" tIns="50800" lIns="50800" bIns="50800" rIns="50800"/>
            <a:lstStyle/>
            <a:p>
              <a:pPr algn="ctr">
                <a:lnSpc>
                  <a:spcPts val="2880"/>
                </a:lnSpc>
              </a:pPr>
            </a:p>
          </p:txBody>
        </p:sp>
      </p:grpSp>
      <p:grpSp>
        <p:nvGrpSpPr>
          <p:cNvPr name="Group 13" id="13"/>
          <p:cNvGrpSpPr/>
          <p:nvPr/>
        </p:nvGrpSpPr>
        <p:grpSpPr>
          <a:xfrm rot="0">
            <a:off x="12160783" y="4771604"/>
            <a:ext cx="5098517" cy="4486696"/>
            <a:chOff x="0" y="0"/>
            <a:chExt cx="1427928" cy="1256577"/>
          </a:xfrm>
        </p:grpSpPr>
        <p:sp>
          <p:nvSpPr>
            <p:cNvPr name="Freeform 14" id="14"/>
            <p:cNvSpPr/>
            <p:nvPr/>
          </p:nvSpPr>
          <p:spPr>
            <a:xfrm flipH="false" flipV="false" rot="0">
              <a:off x="0" y="0"/>
              <a:ext cx="1427928" cy="1256576"/>
            </a:xfrm>
            <a:custGeom>
              <a:avLst/>
              <a:gdLst/>
              <a:ahLst/>
              <a:cxnLst/>
              <a:rect r="r" b="b" t="t" l="l"/>
              <a:pathLst>
                <a:path h="1256576" w="1427928">
                  <a:moveTo>
                    <a:pt x="0" y="0"/>
                  </a:moveTo>
                  <a:lnTo>
                    <a:pt x="1427928" y="0"/>
                  </a:lnTo>
                  <a:lnTo>
                    <a:pt x="1427928" y="1256576"/>
                  </a:lnTo>
                  <a:lnTo>
                    <a:pt x="0" y="1256576"/>
                  </a:lnTo>
                  <a:close/>
                </a:path>
              </a:pathLst>
            </a:custGeom>
            <a:solidFill>
              <a:srgbClr val="000000">
                <a:alpha val="0"/>
              </a:srgbClr>
            </a:solidFill>
            <a:ln w="38100" cap="sq">
              <a:solidFill>
                <a:srgbClr val="000000"/>
              </a:solidFill>
              <a:prstDash val="solid"/>
              <a:miter/>
            </a:ln>
          </p:spPr>
        </p:sp>
        <p:sp>
          <p:nvSpPr>
            <p:cNvPr name="TextBox 15" id="15"/>
            <p:cNvSpPr txBox="true"/>
            <p:nvPr/>
          </p:nvSpPr>
          <p:spPr>
            <a:xfrm>
              <a:off x="0" y="0"/>
              <a:ext cx="1427928" cy="1256577"/>
            </a:xfrm>
            <a:prstGeom prst="rect">
              <a:avLst/>
            </a:prstGeom>
          </p:spPr>
          <p:txBody>
            <a:bodyPr anchor="ctr" rtlCol="false" tIns="50800" lIns="50800" bIns="50800" rIns="50800"/>
            <a:lstStyle/>
            <a:p>
              <a:pPr algn="ctr">
                <a:lnSpc>
                  <a:spcPts val="2880"/>
                </a:lnSpc>
              </a:pPr>
            </a:p>
          </p:txBody>
        </p:sp>
      </p:grpSp>
      <p:sp>
        <p:nvSpPr>
          <p:cNvPr name="TextBox 16" id="16"/>
          <p:cNvSpPr txBox="true"/>
          <p:nvPr/>
        </p:nvSpPr>
        <p:spPr>
          <a:xfrm rot="0">
            <a:off x="1569519" y="5171547"/>
            <a:ext cx="4016878" cy="3639185"/>
          </a:xfrm>
          <a:prstGeom prst="rect">
            <a:avLst/>
          </a:prstGeom>
        </p:spPr>
        <p:txBody>
          <a:bodyPr anchor="t" rtlCol="false" tIns="0" lIns="0" bIns="0" rIns="0">
            <a:spAutoFit/>
          </a:bodyPr>
          <a:lstStyle/>
          <a:p>
            <a:pPr algn="ctr">
              <a:lnSpc>
                <a:spcPts val="3640"/>
              </a:lnSpc>
            </a:pPr>
            <a:r>
              <a:rPr lang="en-US" sz="2600">
                <a:solidFill>
                  <a:srgbClr val="000000"/>
                </a:solidFill>
                <a:latin typeface="Chakra Petch"/>
              </a:rPr>
              <a:t>In the digital age, managing vast amounts of visual data efficiently is crucial. Image compression techniques play a pivotal role in reducing file sizes while preserving image quality.</a:t>
            </a:r>
          </a:p>
        </p:txBody>
      </p:sp>
      <p:sp>
        <p:nvSpPr>
          <p:cNvPr name="TextBox 17" id="17"/>
          <p:cNvSpPr txBox="true"/>
          <p:nvPr/>
        </p:nvSpPr>
        <p:spPr>
          <a:xfrm rot="0">
            <a:off x="7135561" y="4942947"/>
            <a:ext cx="4016878" cy="4096385"/>
          </a:xfrm>
          <a:prstGeom prst="rect">
            <a:avLst/>
          </a:prstGeom>
        </p:spPr>
        <p:txBody>
          <a:bodyPr anchor="t" rtlCol="false" tIns="0" lIns="0" bIns="0" rIns="0">
            <a:spAutoFit/>
          </a:bodyPr>
          <a:lstStyle/>
          <a:p>
            <a:pPr algn="ctr">
              <a:lnSpc>
                <a:spcPts val="3640"/>
              </a:lnSpc>
            </a:pPr>
            <a:r>
              <a:rPr lang="en-US" sz="2600">
                <a:solidFill>
                  <a:srgbClr val="000000"/>
                </a:solidFill>
                <a:latin typeface="Chakra Petch"/>
              </a:rPr>
              <a:t>Among various compression methods, fractal compression stands out for its ability to exploit self-similarity within images, offering promising results in terms of compression ratios and quality retention.</a:t>
            </a:r>
          </a:p>
        </p:txBody>
      </p:sp>
      <p:sp>
        <p:nvSpPr>
          <p:cNvPr name="TextBox 18" id="18"/>
          <p:cNvSpPr txBox="true"/>
          <p:nvPr/>
        </p:nvSpPr>
        <p:spPr>
          <a:xfrm rot="0">
            <a:off x="12633438" y="4714347"/>
            <a:ext cx="4153207" cy="4553585"/>
          </a:xfrm>
          <a:prstGeom prst="rect">
            <a:avLst/>
          </a:prstGeom>
        </p:spPr>
        <p:txBody>
          <a:bodyPr anchor="t" rtlCol="false" tIns="0" lIns="0" bIns="0" rIns="0">
            <a:spAutoFit/>
          </a:bodyPr>
          <a:lstStyle/>
          <a:p>
            <a:pPr algn="ctr">
              <a:lnSpc>
                <a:spcPts val="3639"/>
              </a:lnSpc>
            </a:pPr>
            <a:r>
              <a:rPr lang="en-US" sz="2599">
                <a:solidFill>
                  <a:srgbClr val="000000"/>
                </a:solidFill>
                <a:latin typeface="Chakra Petch"/>
              </a:rPr>
              <a:t>In this presentation, we delve into the realm of fractal image compression . We'll explore the principles, implementation process, performance metrics, and showcase results through demonstrations and examples.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2385" y="-313692"/>
            <a:ext cx="6473799" cy="10914384"/>
            <a:chOff x="0" y="0"/>
            <a:chExt cx="1705034" cy="2874570"/>
          </a:xfrm>
        </p:grpSpPr>
        <p:sp>
          <p:nvSpPr>
            <p:cNvPr name="Freeform 3" id="3"/>
            <p:cNvSpPr/>
            <p:nvPr/>
          </p:nvSpPr>
          <p:spPr>
            <a:xfrm flipH="false" flipV="false" rot="0">
              <a:off x="0" y="0"/>
              <a:ext cx="1705034" cy="2874570"/>
            </a:xfrm>
            <a:custGeom>
              <a:avLst/>
              <a:gdLst/>
              <a:ahLst/>
              <a:cxnLst/>
              <a:rect r="r" b="b" t="t" l="l"/>
              <a:pathLst>
                <a:path h="2874570" w="1705034">
                  <a:moveTo>
                    <a:pt x="0" y="0"/>
                  </a:moveTo>
                  <a:lnTo>
                    <a:pt x="1705034" y="0"/>
                  </a:lnTo>
                  <a:lnTo>
                    <a:pt x="1705034" y="2874570"/>
                  </a:lnTo>
                  <a:lnTo>
                    <a:pt x="0" y="2874570"/>
                  </a:lnTo>
                  <a:close/>
                </a:path>
              </a:pathLst>
            </a:custGeom>
            <a:solidFill>
              <a:srgbClr val="000000"/>
            </a:solidFill>
          </p:spPr>
        </p:sp>
        <p:sp>
          <p:nvSpPr>
            <p:cNvPr name="TextBox 4" id="4"/>
            <p:cNvSpPr txBox="true"/>
            <p:nvPr/>
          </p:nvSpPr>
          <p:spPr>
            <a:xfrm>
              <a:off x="0" y="0"/>
              <a:ext cx="1705034" cy="2874570"/>
            </a:xfrm>
            <a:prstGeom prst="rect">
              <a:avLst/>
            </a:prstGeom>
          </p:spPr>
          <p:txBody>
            <a:bodyPr anchor="ctr" rtlCol="false" tIns="50800" lIns="50800" bIns="50800" rIns="50800"/>
            <a:lstStyle/>
            <a:p>
              <a:pPr algn="ctr">
                <a:lnSpc>
                  <a:spcPts val="2880"/>
                </a:lnSpc>
              </a:pPr>
            </a:p>
          </p:txBody>
        </p:sp>
      </p:grpSp>
      <p:sp>
        <p:nvSpPr>
          <p:cNvPr name="TextBox 5" id="5"/>
          <p:cNvSpPr txBox="true"/>
          <p:nvPr/>
        </p:nvSpPr>
        <p:spPr>
          <a:xfrm rot="0">
            <a:off x="7016403" y="433388"/>
            <a:ext cx="10242897" cy="9420225"/>
          </a:xfrm>
          <a:prstGeom prst="rect">
            <a:avLst/>
          </a:prstGeom>
        </p:spPr>
        <p:txBody>
          <a:bodyPr anchor="t" rtlCol="false" tIns="0" lIns="0" bIns="0" rIns="0">
            <a:spAutoFit/>
          </a:bodyPr>
          <a:lstStyle/>
          <a:p>
            <a:pPr>
              <a:lnSpc>
                <a:spcPts val="3240"/>
              </a:lnSpc>
            </a:pPr>
            <a:r>
              <a:rPr lang="en-US" sz="2700">
                <a:solidFill>
                  <a:srgbClr val="000000"/>
                </a:solidFill>
                <a:latin typeface="Chakra Petch Bold"/>
              </a:rPr>
              <a:t>1. Overview of Objectives:</a:t>
            </a:r>
            <a:r>
              <a:rPr lang="en-US" sz="2700">
                <a:solidFill>
                  <a:srgbClr val="000000"/>
                </a:solidFill>
                <a:latin typeface="Chakra Petch"/>
              </a:rPr>
              <a:t> Our primary objective is to provide a comprehensive understanding of fractal image compression and its implementation using Python.</a:t>
            </a:r>
          </a:p>
          <a:p>
            <a:pPr>
              <a:lnSpc>
                <a:spcPts val="3240"/>
              </a:lnSpc>
            </a:pPr>
          </a:p>
          <a:p>
            <a:pPr>
              <a:lnSpc>
                <a:spcPts val="3240"/>
              </a:lnSpc>
            </a:pPr>
            <a:r>
              <a:rPr lang="en-US" sz="2700">
                <a:solidFill>
                  <a:srgbClr val="000000"/>
                </a:solidFill>
                <a:latin typeface="Chakra Petch Bold"/>
              </a:rPr>
              <a:t>2. Exploration of Fractal Compression: </a:t>
            </a:r>
            <a:r>
              <a:rPr lang="en-US" sz="2700">
                <a:solidFill>
                  <a:srgbClr val="000000"/>
                </a:solidFill>
                <a:latin typeface="Chakra Petch"/>
              </a:rPr>
              <a:t>We aim to delve into the intricacies of fractal compression, elucidating its underlying principles and showcasing its effectiveness in reducing image file sizes.</a:t>
            </a:r>
          </a:p>
          <a:p>
            <a:pPr>
              <a:lnSpc>
                <a:spcPts val="3240"/>
              </a:lnSpc>
            </a:pPr>
          </a:p>
          <a:p>
            <a:pPr>
              <a:lnSpc>
                <a:spcPts val="3240"/>
              </a:lnSpc>
            </a:pPr>
            <a:r>
              <a:rPr lang="en-US" sz="2700">
                <a:solidFill>
                  <a:srgbClr val="000000"/>
                </a:solidFill>
                <a:latin typeface="Chakra Petch Bold"/>
              </a:rPr>
              <a:t>3. Implementation Insights:</a:t>
            </a:r>
            <a:r>
              <a:rPr lang="en-US" sz="2700">
                <a:solidFill>
                  <a:srgbClr val="000000"/>
                </a:solidFill>
                <a:latin typeface="Chakra Petch"/>
              </a:rPr>
              <a:t> Through detailed explanation and examples, we seek to elucidate the implementation process of fractal compression algorithms, highlighting key functions and methodologies utilized in Python.</a:t>
            </a:r>
          </a:p>
          <a:p>
            <a:pPr>
              <a:lnSpc>
                <a:spcPts val="3240"/>
              </a:lnSpc>
            </a:pPr>
          </a:p>
          <a:p>
            <a:pPr>
              <a:lnSpc>
                <a:spcPts val="3240"/>
              </a:lnSpc>
            </a:pPr>
            <a:r>
              <a:rPr lang="en-US" sz="2700">
                <a:solidFill>
                  <a:srgbClr val="000000"/>
                </a:solidFill>
                <a:latin typeface="Chakra Petch Bold"/>
              </a:rPr>
              <a:t>4. Performance Evaluation:</a:t>
            </a:r>
            <a:r>
              <a:rPr lang="en-US" sz="2700">
                <a:solidFill>
                  <a:srgbClr val="000000"/>
                </a:solidFill>
                <a:latin typeface="Chakra Petch"/>
              </a:rPr>
              <a:t> We intend to evaluate the performance of our fractal compression implementation, comparing compression ratios, image quality, and computational efficiency with traditional compression techniques.</a:t>
            </a:r>
          </a:p>
          <a:p>
            <a:pPr>
              <a:lnSpc>
                <a:spcPts val="3240"/>
              </a:lnSpc>
            </a:pPr>
          </a:p>
          <a:p>
            <a:pPr>
              <a:lnSpc>
                <a:spcPts val="3240"/>
              </a:lnSpc>
              <a:spcBef>
                <a:spcPct val="0"/>
              </a:spcBef>
            </a:pPr>
            <a:r>
              <a:rPr lang="en-US" sz="2700">
                <a:solidFill>
                  <a:srgbClr val="000000"/>
                </a:solidFill>
                <a:latin typeface="Chakra Petch Bold"/>
              </a:rPr>
              <a:t>5. Demonstration and Discussion:</a:t>
            </a:r>
            <a:r>
              <a:rPr lang="en-US" sz="2700">
                <a:solidFill>
                  <a:srgbClr val="000000"/>
                </a:solidFill>
                <a:latin typeface="Chakra Petch"/>
              </a:rPr>
              <a:t> Lastly, we aim to demonstrate the capabilities of our implementation through practical examples and engage in a discussion regarding its potential applications, challenges, and future directions.</a:t>
            </a:r>
          </a:p>
        </p:txBody>
      </p:sp>
      <p:sp>
        <p:nvSpPr>
          <p:cNvPr name="Freeform 6" id="6"/>
          <p:cNvSpPr/>
          <p:nvPr/>
        </p:nvSpPr>
        <p:spPr>
          <a:xfrm flipH="false" flipV="false" rot="-1283413">
            <a:off x="941681" y="5471844"/>
            <a:ext cx="4065668" cy="3344012"/>
          </a:xfrm>
          <a:custGeom>
            <a:avLst/>
            <a:gdLst/>
            <a:ahLst/>
            <a:cxnLst/>
            <a:rect r="r" b="b" t="t" l="l"/>
            <a:pathLst>
              <a:path h="3344012" w="4065668">
                <a:moveTo>
                  <a:pt x="0" y="0"/>
                </a:moveTo>
                <a:lnTo>
                  <a:pt x="4065668" y="0"/>
                </a:lnTo>
                <a:lnTo>
                  <a:pt x="4065668" y="3344012"/>
                </a:lnTo>
                <a:lnTo>
                  <a:pt x="0" y="33440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1222446"/>
            <a:ext cx="4433932" cy="939165"/>
          </a:xfrm>
          <a:prstGeom prst="rect">
            <a:avLst/>
          </a:prstGeom>
        </p:spPr>
        <p:txBody>
          <a:bodyPr anchor="t" rtlCol="false" tIns="0" lIns="0" bIns="0" rIns="0">
            <a:spAutoFit/>
          </a:bodyPr>
          <a:lstStyle/>
          <a:p>
            <a:pPr marL="0" indent="0" lvl="0">
              <a:lnSpc>
                <a:spcPts val="7200"/>
              </a:lnSpc>
              <a:spcBef>
                <a:spcPct val="0"/>
              </a:spcBef>
            </a:pPr>
            <a:r>
              <a:rPr lang="en-US" sz="6000">
                <a:solidFill>
                  <a:srgbClr val="FFFFFF"/>
                </a:solidFill>
                <a:latin typeface="Catamaran Heavy"/>
              </a:rPr>
              <a:t>OBJECTIVES</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04079" y="391983"/>
            <a:ext cx="20296157" cy="1691998"/>
            <a:chOff x="0" y="0"/>
            <a:chExt cx="5345490" cy="445629"/>
          </a:xfrm>
        </p:grpSpPr>
        <p:sp>
          <p:nvSpPr>
            <p:cNvPr name="Freeform 3" id="3"/>
            <p:cNvSpPr/>
            <p:nvPr/>
          </p:nvSpPr>
          <p:spPr>
            <a:xfrm flipH="false" flipV="false" rot="0">
              <a:off x="0" y="0"/>
              <a:ext cx="5345490" cy="445629"/>
            </a:xfrm>
            <a:custGeom>
              <a:avLst/>
              <a:gdLst/>
              <a:ahLst/>
              <a:cxnLst/>
              <a:rect r="r" b="b" t="t" l="l"/>
              <a:pathLst>
                <a:path h="445629" w="5345490">
                  <a:moveTo>
                    <a:pt x="0" y="0"/>
                  </a:moveTo>
                  <a:lnTo>
                    <a:pt x="5345490" y="0"/>
                  </a:lnTo>
                  <a:lnTo>
                    <a:pt x="5345490" y="445629"/>
                  </a:lnTo>
                  <a:lnTo>
                    <a:pt x="0" y="445629"/>
                  </a:lnTo>
                  <a:close/>
                </a:path>
              </a:pathLst>
            </a:custGeom>
            <a:solidFill>
              <a:srgbClr val="000000"/>
            </a:solidFill>
          </p:spPr>
        </p:sp>
        <p:sp>
          <p:nvSpPr>
            <p:cNvPr name="TextBox 4" id="4"/>
            <p:cNvSpPr txBox="true"/>
            <p:nvPr/>
          </p:nvSpPr>
          <p:spPr>
            <a:xfrm>
              <a:off x="0" y="0"/>
              <a:ext cx="5345490" cy="445629"/>
            </a:xfrm>
            <a:prstGeom prst="rect">
              <a:avLst/>
            </a:prstGeom>
          </p:spPr>
          <p:txBody>
            <a:bodyPr anchor="ctr" rtlCol="false" tIns="50800" lIns="50800" bIns="50800" rIns="50800"/>
            <a:lstStyle/>
            <a:p>
              <a:pPr algn="ctr">
                <a:lnSpc>
                  <a:spcPts val="2880"/>
                </a:lnSpc>
              </a:pPr>
            </a:p>
          </p:txBody>
        </p:sp>
      </p:grpSp>
      <p:sp>
        <p:nvSpPr>
          <p:cNvPr name="TextBox 5" id="5"/>
          <p:cNvSpPr txBox="true"/>
          <p:nvPr/>
        </p:nvSpPr>
        <p:spPr>
          <a:xfrm rot="0">
            <a:off x="1028700" y="850314"/>
            <a:ext cx="16230600" cy="857250"/>
          </a:xfrm>
          <a:prstGeom prst="rect">
            <a:avLst/>
          </a:prstGeom>
        </p:spPr>
        <p:txBody>
          <a:bodyPr anchor="t" rtlCol="false" tIns="0" lIns="0" bIns="0" rIns="0">
            <a:spAutoFit/>
          </a:bodyPr>
          <a:lstStyle/>
          <a:p>
            <a:pPr algn="ctr" marL="0" indent="0" lvl="0">
              <a:lnSpc>
                <a:spcPts val="6420"/>
              </a:lnSpc>
            </a:pPr>
            <a:r>
              <a:rPr lang="en-US" sz="6000">
                <a:solidFill>
                  <a:srgbClr val="FFFFFF"/>
                </a:solidFill>
                <a:latin typeface="Catamaran Heavy"/>
              </a:rPr>
              <a:t>BACKGROUND</a:t>
            </a:r>
          </a:p>
        </p:txBody>
      </p:sp>
      <p:sp>
        <p:nvSpPr>
          <p:cNvPr name="TextBox 6" id="6"/>
          <p:cNvSpPr txBox="true"/>
          <p:nvPr/>
        </p:nvSpPr>
        <p:spPr>
          <a:xfrm rot="0">
            <a:off x="1028700" y="2733287"/>
            <a:ext cx="6459513" cy="426720"/>
          </a:xfrm>
          <a:prstGeom prst="rect">
            <a:avLst/>
          </a:prstGeom>
        </p:spPr>
        <p:txBody>
          <a:bodyPr anchor="t" rtlCol="false" tIns="0" lIns="0" bIns="0" rIns="0">
            <a:spAutoFit/>
          </a:bodyPr>
          <a:lstStyle/>
          <a:p>
            <a:pPr>
              <a:lnSpc>
                <a:spcPts val="3359"/>
              </a:lnSpc>
              <a:spcBef>
                <a:spcPct val="0"/>
              </a:spcBef>
            </a:pPr>
            <a:r>
              <a:rPr lang="en-US" sz="2799">
                <a:solidFill>
                  <a:srgbClr val="000000"/>
                </a:solidFill>
                <a:latin typeface="Catamaran Heavy"/>
              </a:rPr>
              <a:t>TRADITIONAL IMAGE COMPRESSION:</a:t>
            </a:r>
          </a:p>
        </p:txBody>
      </p:sp>
      <p:sp>
        <p:nvSpPr>
          <p:cNvPr name="TextBox 7" id="7"/>
          <p:cNvSpPr txBox="true"/>
          <p:nvPr/>
        </p:nvSpPr>
        <p:spPr>
          <a:xfrm rot="0">
            <a:off x="1028700" y="3079021"/>
            <a:ext cx="13311223" cy="1243965"/>
          </a:xfrm>
          <a:prstGeom prst="rect">
            <a:avLst/>
          </a:prstGeom>
        </p:spPr>
        <p:txBody>
          <a:bodyPr anchor="t" rtlCol="false" tIns="0" lIns="0" bIns="0" rIns="0">
            <a:spAutoFit/>
          </a:bodyPr>
          <a:lstStyle/>
          <a:p>
            <a:pPr>
              <a:lnSpc>
                <a:spcPts val="3360"/>
              </a:lnSpc>
            </a:pPr>
            <a:r>
              <a:rPr lang="en-US" sz="2400">
                <a:solidFill>
                  <a:srgbClr val="000000"/>
                </a:solidFill>
                <a:latin typeface="Chakra Petch"/>
              </a:rPr>
              <a:t>Image compression techniques aim to reduce the storage space required for digital images while maintaining perceptual quality. Traditional methods like JPEG and PNG rely on spatial redundancy reduction and quantization.</a:t>
            </a:r>
          </a:p>
        </p:txBody>
      </p:sp>
      <p:sp>
        <p:nvSpPr>
          <p:cNvPr name="TextBox 8" id="8"/>
          <p:cNvSpPr txBox="true"/>
          <p:nvPr/>
        </p:nvSpPr>
        <p:spPr>
          <a:xfrm rot="0">
            <a:off x="1028700" y="4854131"/>
            <a:ext cx="8115300" cy="426720"/>
          </a:xfrm>
          <a:prstGeom prst="rect">
            <a:avLst/>
          </a:prstGeom>
        </p:spPr>
        <p:txBody>
          <a:bodyPr anchor="t" rtlCol="false" tIns="0" lIns="0" bIns="0" rIns="0">
            <a:spAutoFit/>
          </a:bodyPr>
          <a:lstStyle/>
          <a:p>
            <a:pPr>
              <a:lnSpc>
                <a:spcPts val="3359"/>
              </a:lnSpc>
              <a:spcBef>
                <a:spcPct val="0"/>
              </a:spcBef>
            </a:pPr>
            <a:r>
              <a:rPr lang="en-US" sz="2799">
                <a:solidFill>
                  <a:srgbClr val="000000"/>
                </a:solidFill>
                <a:latin typeface="Catamaran Heavy"/>
              </a:rPr>
              <a:t>INTRODUCTION TO FRACTAL COMPRESSION:</a:t>
            </a:r>
          </a:p>
        </p:txBody>
      </p:sp>
      <p:sp>
        <p:nvSpPr>
          <p:cNvPr name="TextBox 9" id="9"/>
          <p:cNvSpPr txBox="true"/>
          <p:nvPr/>
        </p:nvSpPr>
        <p:spPr>
          <a:xfrm rot="0">
            <a:off x="1028700" y="5225606"/>
            <a:ext cx="13311223" cy="1243965"/>
          </a:xfrm>
          <a:prstGeom prst="rect">
            <a:avLst/>
          </a:prstGeom>
        </p:spPr>
        <p:txBody>
          <a:bodyPr anchor="t" rtlCol="false" tIns="0" lIns="0" bIns="0" rIns="0">
            <a:spAutoFit/>
          </a:bodyPr>
          <a:lstStyle/>
          <a:p>
            <a:pPr>
              <a:lnSpc>
                <a:spcPts val="3360"/>
              </a:lnSpc>
            </a:pPr>
            <a:r>
              <a:rPr lang="en-US" sz="2400">
                <a:solidFill>
                  <a:srgbClr val="000000"/>
                </a:solidFill>
                <a:latin typeface="Chakra Petch"/>
              </a:rPr>
              <a:t>Fractal compression is a novel approach that exploits the self-similarity present in natural images. It employs iterated function systems (IFS) to iteratively transform and approximate image regions, achieving high compression ratios with minimal loss of quality.</a:t>
            </a:r>
          </a:p>
        </p:txBody>
      </p:sp>
      <p:sp>
        <p:nvSpPr>
          <p:cNvPr name="TextBox 10" id="10"/>
          <p:cNvSpPr txBox="true"/>
          <p:nvPr/>
        </p:nvSpPr>
        <p:spPr>
          <a:xfrm rot="0">
            <a:off x="1028700" y="7002971"/>
            <a:ext cx="8115300" cy="426720"/>
          </a:xfrm>
          <a:prstGeom prst="rect">
            <a:avLst/>
          </a:prstGeom>
        </p:spPr>
        <p:txBody>
          <a:bodyPr anchor="t" rtlCol="false" tIns="0" lIns="0" bIns="0" rIns="0">
            <a:spAutoFit/>
          </a:bodyPr>
          <a:lstStyle/>
          <a:p>
            <a:pPr>
              <a:lnSpc>
                <a:spcPts val="3359"/>
              </a:lnSpc>
              <a:spcBef>
                <a:spcPct val="0"/>
              </a:spcBef>
            </a:pPr>
            <a:r>
              <a:rPr lang="en-US" sz="2799">
                <a:solidFill>
                  <a:srgbClr val="000000"/>
                </a:solidFill>
                <a:latin typeface="Catamaran Heavy"/>
              </a:rPr>
              <a:t>ADVANTAGES OF FRACTAL COMPRESSION:</a:t>
            </a:r>
          </a:p>
        </p:txBody>
      </p:sp>
      <p:sp>
        <p:nvSpPr>
          <p:cNvPr name="TextBox 11" id="11"/>
          <p:cNvSpPr txBox="true"/>
          <p:nvPr/>
        </p:nvSpPr>
        <p:spPr>
          <a:xfrm rot="0">
            <a:off x="1028700" y="7374446"/>
            <a:ext cx="13311223" cy="1663065"/>
          </a:xfrm>
          <a:prstGeom prst="rect">
            <a:avLst/>
          </a:prstGeom>
        </p:spPr>
        <p:txBody>
          <a:bodyPr anchor="t" rtlCol="false" tIns="0" lIns="0" bIns="0" rIns="0">
            <a:spAutoFit/>
          </a:bodyPr>
          <a:lstStyle/>
          <a:p>
            <a:pPr>
              <a:lnSpc>
                <a:spcPts val="3360"/>
              </a:lnSpc>
            </a:pPr>
            <a:r>
              <a:rPr lang="en-US" sz="2400">
                <a:solidFill>
                  <a:srgbClr val="000000"/>
                </a:solidFill>
                <a:latin typeface="Chakra Petch"/>
              </a:rPr>
              <a:t>Fractal compression offers several advantages over traditional methods, including superior compression ratios, scalability, and the ability to preserve intricate details and textures in images. These attributes make it particularly suitable for applications where both efficiency and visual fidelity are paramount.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822825" y="0"/>
            <a:ext cx="10370159" cy="10752664"/>
          </a:xfrm>
          <a:custGeom>
            <a:avLst/>
            <a:gdLst/>
            <a:ahLst/>
            <a:cxnLst/>
            <a:rect r="r" b="b" t="t" l="l"/>
            <a:pathLst>
              <a:path h="10752664" w="10370159">
                <a:moveTo>
                  <a:pt x="0" y="0"/>
                </a:moveTo>
                <a:lnTo>
                  <a:pt x="10370159" y="0"/>
                </a:lnTo>
                <a:lnTo>
                  <a:pt x="10370159" y="10752664"/>
                </a:lnTo>
                <a:lnTo>
                  <a:pt x="0" y="10752664"/>
                </a:lnTo>
                <a:lnTo>
                  <a:pt x="0" y="0"/>
                </a:lnTo>
                <a:close/>
              </a:path>
            </a:pathLst>
          </a:custGeom>
          <a:blipFill>
            <a:blip r:embed="rId2"/>
            <a:stretch>
              <a:fillRect l="-27766" t="0" r="-27766" b="0"/>
            </a:stretch>
          </a:blipFill>
        </p:spPr>
      </p:sp>
      <p:grpSp>
        <p:nvGrpSpPr>
          <p:cNvPr name="Group 3" id="3"/>
          <p:cNvGrpSpPr/>
          <p:nvPr/>
        </p:nvGrpSpPr>
        <p:grpSpPr>
          <a:xfrm rot="0">
            <a:off x="-262385" y="-313692"/>
            <a:ext cx="13962229" cy="10914384"/>
            <a:chOff x="0" y="0"/>
            <a:chExt cx="3677295" cy="2874570"/>
          </a:xfrm>
        </p:grpSpPr>
        <p:sp>
          <p:nvSpPr>
            <p:cNvPr name="Freeform 4" id="4"/>
            <p:cNvSpPr/>
            <p:nvPr/>
          </p:nvSpPr>
          <p:spPr>
            <a:xfrm flipH="false" flipV="false" rot="0">
              <a:off x="0" y="0"/>
              <a:ext cx="3677295" cy="2874570"/>
            </a:xfrm>
            <a:custGeom>
              <a:avLst/>
              <a:gdLst/>
              <a:ahLst/>
              <a:cxnLst/>
              <a:rect r="r" b="b" t="t" l="l"/>
              <a:pathLst>
                <a:path h="2874570" w="3677295">
                  <a:moveTo>
                    <a:pt x="0" y="0"/>
                  </a:moveTo>
                  <a:lnTo>
                    <a:pt x="3677295" y="0"/>
                  </a:lnTo>
                  <a:lnTo>
                    <a:pt x="3677295" y="2874570"/>
                  </a:lnTo>
                  <a:lnTo>
                    <a:pt x="0" y="2874570"/>
                  </a:lnTo>
                  <a:close/>
                </a:path>
              </a:pathLst>
            </a:custGeom>
            <a:solidFill>
              <a:srgbClr val="000000"/>
            </a:solidFill>
          </p:spPr>
        </p:sp>
        <p:sp>
          <p:nvSpPr>
            <p:cNvPr name="TextBox 5" id="5"/>
            <p:cNvSpPr txBox="true"/>
            <p:nvPr/>
          </p:nvSpPr>
          <p:spPr>
            <a:xfrm>
              <a:off x="0" y="0"/>
              <a:ext cx="3677295" cy="2874570"/>
            </a:xfrm>
            <a:prstGeom prst="rect">
              <a:avLst/>
            </a:prstGeom>
          </p:spPr>
          <p:txBody>
            <a:bodyPr anchor="ctr" rtlCol="false" tIns="50800" lIns="50800" bIns="50800" rIns="50800"/>
            <a:lstStyle/>
            <a:p>
              <a:pPr algn="ctr">
                <a:lnSpc>
                  <a:spcPts val="2880"/>
                </a:lnSpc>
              </a:pPr>
            </a:p>
          </p:txBody>
        </p:sp>
      </p:grpSp>
      <p:sp>
        <p:nvSpPr>
          <p:cNvPr name="TextBox 6" id="6"/>
          <p:cNvSpPr txBox="true"/>
          <p:nvPr/>
        </p:nvSpPr>
        <p:spPr>
          <a:xfrm rot="0">
            <a:off x="1028700" y="1910715"/>
            <a:ext cx="12292608" cy="7914640"/>
          </a:xfrm>
          <a:prstGeom prst="rect">
            <a:avLst/>
          </a:prstGeom>
        </p:spPr>
        <p:txBody>
          <a:bodyPr anchor="t" rtlCol="false" tIns="0" lIns="0" bIns="0" rIns="0">
            <a:spAutoFit/>
          </a:bodyPr>
          <a:lstStyle/>
          <a:p>
            <a:pPr>
              <a:lnSpc>
                <a:spcPts val="3709"/>
              </a:lnSpc>
            </a:pPr>
            <a:r>
              <a:rPr lang="en-US" sz="2649">
                <a:solidFill>
                  <a:srgbClr val="FFFFFF"/>
                </a:solidFill>
                <a:latin typeface="Chakra Petch"/>
              </a:rPr>
              <a:t>1. Principles of Fractal Compression: Fractal compression leverages the concept of self-similarity within images, where smaller portions of an image resemble the larger whole. By identifying and exploiting these similarities, fractal compression algorithms can represent images using a compact set of transformation parameters.</a:t>
            </a:r>
          </a:p>
          <a:p>
            <a:pPr>
              <a:lnSpc>
                <a:spcPts val="3709"/>
              </a:lnSpc>
            </a:pPr>
          </a:p>
          <a:p>
            <a:pPr>
              <a:lnSpc>
                <a:spcPts val="3709"/>
              </a:lnSpc>
            </a:pPr>
            <a:r>
              <a:rPr lang="en-US" sz="2649">
                <a:solidFill>
                  <a:srgbClr val="FFFFFF"/>
                </a:solidFill>
                <a:latin typeface="Chakra Petch"/>
              </a:rPr>
              <a:t>2. Iterated Function Systems (IFS): At the core of fractal compression is the concept of iterated function systems (IFS), which consists of a set of affine transformations applied iteratively to generate fractal-like structures. These transformations are used to approximate image regions, enabling efficient encoding and decoding processes.</a:t>
            </a:r>
          </a:p>
          <a:p>
            <a:pPr>
              <a:lnSpc>
                <a:spcPts val="3709"/>
              </a:lnSpc>
            </a:pPr>
          </a:p>
          <a:p>
            <a:pPr>
              <a:lnSpc>
                <a:spcPts val="3709"/>
              </a:lnSpc>
            </a:pPr>
            <a:r>
              <a:rPr lang="en-US" sz="2649">
                <a:solidFill>
                  <a:srgbClr val="FFFFFF"/>
                </a:solidFill>
                <a:latin typeface="Chakra Petch"/>
              </a:rPr>
              <a:t>3. Self-Similarity and Image Representation:Self-similarity refers to the property of an image where smaller regions exhibit similar patterns or structures as larger regions. Fractal compression capitalizes on this property to represent images using a hierarchical structure of self-similar transformations, enabling high compression ratios while preserving visual quality.</a:t>
            </a:r>
          </a:p>
        </p:txBody>
      </p:sp>
      <p:sp>
        <p:nvSpPr>
          <p:cNvPr name="TextBox 7" id="7"/>
          <p:cNvSpPr txBox="true"/>
          <p:nvPr/>
        </p:nvSpPr>
        <p:spPr>
          <a:xfrm rot="0">
            <a:off x="1028700" y="1019175"/>
            <a:ext cx="11840255" cy="939165"/>
          </a:xfrm>
          <a:prstGeom prst="rect">
            <a:avLst/>
          </a:prstGeom>
        </p:spPr>
        <p:txBody>
          <a:bodyPr anchor="t" rtlCol="false" tIns="0" lIns="0" bIns="0" rIns="0">
            <a:spAutoFit/>
          </a:bodyPr>
          <a:lstStyle/>
          <a:p>
            <a:pPr marL="0" indent="0" lvl="0">
              <a:lnSpc>
                <a:spcPts val="7200"/>
              </a:lnSpc>
              <a:spcBef>
                <a:spcPct val="0"/>
              </a:spcBef>
            </a:pPr>
            <a:r>
              <a:rPr lang="en-US" sz="6000">
                <a:solidFill>
                  <a:srgbClr val="FFFFFF"/>
                </a:solidFill>
                <a:latin typeface="Catamaran Heavy"/>
              </a:rPr>
              <a:t>FRACTAL IMAGE COMPRESSION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2385" y="-313692"/>
            <a:ext cx="7432824" cy="10914384"/>
            <a:chOff x="0" y="0"/>
            <a:chExt cx="1957616" cy="2874570"/>
          </a:xfrm>
        </p:grpSpPr>
        <p:sp>
          <p:nvSpPr>
            <p:cNvPr name="Freeform 3" id="3"/>
            <p:cNvSpPr/>
            <p:nvPr/>
          </p:nvSpPr>
          <p:spPr>
            <a:xfrm flipH="false" flipV="false" rot="0">
              <a:off x="0" y="0"/>
              <a:ext cx="1957616" cy="2874570"/>
            </a:xfrm>
            <a:custGeom>
              <a:avLst/>
              <a:gdLst/>
              <a:ahLst/>
              <a:cxnLst/>
              <a:rect r="r" b="b" t="t" l="l"/>
              <a:pathLst>
                <a:path h="2874570" w="1957616">
                  <a:moveTo>
                    <a:pt x="0" y="0"/>
                  </a:moveTo>
                  <a:lnTo>
                    <a:pt x="1957616" y="0"/>
                  </a:lnTo>
                  <a:lnTo>
                    <a:pt x="1957616" y="2874570"/>
                  </a:lnTo>
                  <a:lnTo>
                    <a:pt x="0" y="2874570"/>
                  </a:lnTo>
                  <a:close/>
                </a:path>
              </a:pathLst>
            </a:custGeom>
            <a:solidFill>
              <a:srgbClr val="000000"/>
            </a:solidFill>
          </p:spPr>
        </p:sp>
        <p:sp>
          <p:nvSpPr>
            <p:cNvPr name="TextBox 4" id="4"/>
            <p:cNvSpPr txBox="true"/>
            <p:nvPr/>
          </p:nvSpPr>
          <p:spPr>
            <a:xfrm>
              <a:off x="0" y="0"/>
              <a:ext cx="1957616" cy="2874570"/>
            </a:xfrm>
            <a:prstGeom prst="rect">
              <a:avLst/>
            </a:prstGeom>
          </p:spPr>
          <p:txBody>
            <a:bodyPr anchor="ctr" rtlCol="false" tIns="50800" lIns="50800" bIns="50800" rIns="50800"/>
            <a:lstStyle/>
            <a:p>
              <a:pPr algn="ctr">
                <a:lnSpc>
                  <a:spcPts val="2880"/>
                </a:lnSpc>
              </a:pPr>
            </a:p>
          </p:txBody>
        </p:sp>
      </p:grpSp>
      <p:sp>
        <p:nvSpPr>
          <p:cNvPr name="TextBox 5" id="5"/>
          <p:cNvSpPr txBox="true"/>
          <p:nvPr/>
        </p:nvSpPr>
        <p:spPr>
          <a:xfrm rot="0">
            <a:off x="7598000" y="638175"/>
            <a:ext cx="9661300" cy="9010650"/>
          </a:xfrm>
          <a:prstGeom prst="rect">
            <a:avLst/>
          </a:prstGeom>
        </p:spPr>
        <p:txBody>
          <a:bodyPr anchor="t" rtlCol="false" tIns="0" lIns="0" bIns="0" rIns="0">
            <a:spAutoFit/>
          </a:bodyPr>
          <a:lstStyle/>
          <a:p>
            <a:pPr>
              <a:lnSpc>
                <a:spcPts val="3240"/>
              </a:lnSpc>
            </a:pPr>
            <a:r>
              <a:rPr lang="en-US" sz="2700">
                <a:solidFill>
                  <a:srgbClr val="000000"/>
                </a:solidFill>
                <a:latin typeface="Chakra Petch Bold"/>
              </a:rPr>
              <a:t>1. Fractal Compression Implementation:</a:t>
            </a:r>
          </a:p>
          <a:p>
            <a:pPr>
              <a:lnSpc>
                <a:spcPts val="3240"/>
              </a:lnSpc>
            </a:pPr>
            <a:r>
              <a:rPr lang="en-US" sz="2700">
                <a:solidFill>
                  <a:srgbClr val="000000"/>
                </a:solidFill>
                <a:latin typeface="Chakra Petch"/>
              </a:rPr>
              <a:t>Our implementation of fractal image compression is built using Python, leveraging libraries such as NumPy, SciPy, and Matplotlib for efficient computation and visualization.</a:t>
            </a:r>
          </a:p>
          <a:p>
            <a:pPr>
              <a:lnSpc>
                <a:spcPts val="3240"/>
              </a:lnSpc>
            </a:pPr>
          </a:p>
          <a:p>
            <a:pPr>
              <a:lnSpc>
                <a:spcPts val="3240"/>
              </a:lnSpc>
            </a:pPr>
            <a:r>
              <a:rPr lang="en-US" sz="2700">
                <a:solidFill>
                  <a:srgbClr val="000000"/>
                </a:solidFill>
                <a:latin typeface="Chakra Petch Bold"/>
              </a:rPr>
              <a:t>2. Key Components and Functions:</a:t>
            </a:r>
          </a:p>
          <a:p>
            <a:pPr>
              <a:lnSpc>
                <a:spcPts val="3240"/>
              </a:lnSpc>
            </a:pPr>
            <a:r>
              <a:rPr lang="en-US" sz="2700">
                <a:solidFill>
                  <a:srgbClr val="000000"/>
                </a:solidFill>
                <a:latin typeface="Chakra Petch"/>
              </a:rPr>
              <a:t>The implementation comprises various components and functions designed to manipulate images, apply transformations, adjust contrast and brightness, and perform compression and decompression operations.</a:t>
            </a:r>
          </a:p>
          <a:p>
            <a:pPr>
              <a:lnSpc>
                <a:spcPts val="3240"/>
              </a:lnSpc>
            </a:pPr>
          </a:p>
          <a:p>
            <a:pPr>
              <a:lnSpc>
                <a:spcPts val="3240"/>
              </a:lnSpc>
            </a:pPr>
            <a:r>
              <a:rPr lang="en-US" sz="2700">
                <a:solidFill>
                  <a:srgbClr val="000000"/>
                </a:solidFill>
                <a:latin typeface="Chakra Petch Bold"/>
              </a:rPr>
              <a:t>3. Modular Design Approach:</a:t>
            </a:r>
          </a:p>
          <a:p>
            <a:pPr>
              <a:lnSpc>
                <a:spcPts val="3240"/>
              </a:lnSpc>
            </a:pPr>
            <a:r>
              <a:rPr lang="en-US" sz="2700">
                <a:solidFill>
                  <a:srgbClr val="000000"/>
                </a:solidFill>
                <a:latin typeface="Chakra Petch"/>
              </a:rPr>
              <a:t>To ensure modularity and ease of maintenance, we have structured the implementation into separate modules, each responsible for specific tasks such as image manipulation, transformation estimation, and compression optimization.</a:t>
            </a:r>
          </a:p>
          <a:p>
            <a:pPr>
              <a:lnSpc>
                <a:spcPts val="3240"/>
              </a:lnSpc>
            </a:pPr>
          </a:p>
          <a:p>
            <a:pPr>
              <a:lnSpc>
                <a:spcPts val="3240"/>
              </a:lnSpc>
            </a:pPr>
            <a:r>
              <a:rPr lang="en-US" sz="2700">
                <a:solidFill>
                  <a:srgbClr val="000000"/>
                </a:solidFill>
                <a:latin typeface="Chakra Petch Bold"/>
              </a:rPr>
              <a:t>4. Flexibility and Extensibility:</a:t>
            </a:r>
          </a:p>
          <a:p>
            <a:pPr>
              <a:lnSpc>
                <a:spcPts val="3240"/>
              </a:lnSpc>
              <a:spcBef>
                <a:spcPct val="0"/>
              </a:spcBef>
            </a:pPr>
            <a:r>
              <a:rPr lang="en-US" sz="2700">
                <a:solidFill>
                  <a:srgbClr val="000000"/>
                </a:solidFill>
                <a:latin typeface="Chakra Petch"/>
              </a:rPr>
              <a:t>The implementation is designed to be flexible and extensible, allowing for easy integration of additional features, optimization techniques, and customization options to adapt to different use cases and image types.</a:t>
            </a:r>
          </a:p>
        </p:txBody>
      </p:sp>
      <p:sp>
        <p:nvSpPr>
          <p:cNvPr name="Freeform 6" id="6"/>
          <p:cNvSpPr/>
          <p:nvPr/>
        </p:nvSpPr>
        <p:spPr>
          <a:xfrm flipH="false" flipV="false" rot="1370201">
            <a:off x="1518271" y="5256394"/>
            <a:ext cx="4065668" cy="3344012"/>
          </a:xfrm>
          <a:custGeom>
            <a:avLst/>
            <a:gdLst/>
            <a:ahLst/>
            <a:cxnLst/>
            <a:rect r="r" b="b" t="t" l="l"/>
            <a:pathLst>
              <a:path h="3344012" w="4065668">
                <a:moveTo>
                  <a:pt x="0" y="0"/>
                </a:moveTo>
                <a:lnTo>
                  <a:pt x="4065668" y="0"/>
                </a:lnTo>
                <a:lnTo>
                  <a:pt x="4065668" y="3344012"/>
                </a:lnTo>
                <a:lnTo>
                  <a:pt x="0" y="33440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4756" y="770093"/>
            <a:ext cx="6860098" cy="1868805"/>
          </a:xfrm>
          <a:prstGeom prst="rect">
            <a:avLst/>
          </a:prstGeom>
        </p:spPr>
        <p:txBody>
          <a:bodyPr anchor="t" rtlCol="false" tIns="0" lIns="0" bIns="0" rIns="0">
            <a:spAutoFit/>
          </a:bodyPr>
          <a:lstStyle/>
          <a:p>
            <a:pPr algn="ctr" marL="0" indent="0" lvl="0">
              <a:lnSpc>
                <a:spcPts val="7200"/>
              </a:lnSpc>
              <a:spcBef>
                <a:spcPct val="0"/>
              </a:spcBef>
            </a:pPr>
            <a:r>
              <a:rPr lang="en-US" sz="6000">
                <a:solidFill>
                  <a:srgbClr val="FFFFFF"/>
                </a:solidFill>
                <a:latin typeface="Catamaran Heavy"/>
              </a:rPr>
              <a:t>IMPLEMENTATIONOVERVIEW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17210" y="387906"/>
            <a:ext cx="9251763" cy="6999966"/>
          </a:xfrm>
          <a:custGeom>
            <a:avLst/>
            <a:gdLst/>
            <a:ahLst/>
            <a:cxnLst/>
            <a:rect r="r" b="b" t="t" l="l"/>
            <a:pathLst>
              <a:path h="6999966" w="9251763">
                <a:moveTo>
                  <a:pt x="0" y="0"/>
                </a:moveTo>
                <a:lnTo>
                  <a:pt x="9251763" y="0"/>
                </a:lnTo>
                <a:lnTo>
                  <a:pt x="9251763" y="6999967"/>
                </a:lnTo>
                <a:lnTo>
                  <a:pt x="0" y="6999967"/>
                </a:lnTo>
                <a:lnTo>
                  <a:pt x="0" y="0"/>
                </a:lnTo>
                <a:close/>
              </a:path>
            </a:pathLst>
          </a:custGeom>
          <a:blipFill>
            <a:blip r:embed="rId2"/>
            <a:stretch>
              <a:fillRect l="0" t="0" r="0" b="0"/>
            </a:stretch>
          </a:blipFill>
        </p:spPr>
      </p:sp>
      <p:sp>
        <p:nvSpPr>
          <p:cNvPr name="Freeform 3" id="3"/>
          <p:cNvSpPr/>
          <p:nvPr/>
        </p:nvSpPr>
        <p:spPr>
          <a:xfrm flipH="false" flipV="false" rot="0">
            <a:off x="9668973" y="1738334"/>
            <a:ext cx="8359991" cy="8279606"/>
          </a:xfrm>
          <a:custGeom>
            <a:avLst/>
            <a:gdLst/>
            <a:ahLst/>
            <a:cxnLst/>
            <a:rect r="r" b="b" t="t" l="l"/>
            <a:pathLst>
              <a:path h="8279606" w="8359991">
                <a:moveTo>
                  <a:pt x="0" y="0"/>
                </a:moveTo>
                <a:lnTo>
                  <a:pt x="8359991" y="0"/>
                </a:lnTo>
                <a:lnTo>
                  <a:pt x="8359991" y="8279607"/>
                </a:lnTo>
                <a:lnTo>
                  <a:pt x="0" y="8279607"/>
                </a:lnTo>
                <a:lnTo>
                  <a:pt x="0" y="0"/>
                </a:lnTo>
                <a:close/>
              </a:path>
            </a:pathLst>
          </a:custGeom>
          <a:blipFill>
            <a:blip r:embed="rId3"/>
            <a:stretch>
              <a:fillRect l="0" t="0" r="0" b="0"/>
            </a:stretch>
          </a:blipFill>
        </p:spPr>
      </p:sp>
      <p:sp>
        <p:nvSpPr>
          <p:cNvPr name="TextBox 4" id="4"/>
          <p:cNvSpPr txBox="true"/>
          <p:nvPr/>
        </p:nvSpPr>
        <p:spPr>
          <a:xfrm rot="0">
            <a:off x="6997755" y="646390"/>
            <a:ext cx="10261545" cy="755096"/>
          </a:xfrm>
          <a:prstGeom prst="rect">
            <a:avLst/>
          </a:prstGeom>
        </p:spPr>
        <p:txBody>
          <a:bodyPr anchor="t" rtlCol="false" tIns="0" lIns="0" bIns="0" rIns="0">
            <a:spAutoFit/>
          </a:bodyPr>
          <a:lstStyle/>
          <a:p>
            <a:pPr algn="ctr" marL="0" indent="0" lvl="0">
              <a:lnSpc>
                <a:spcPts val="5774"/>
              </a:lnSpc>
              <a:spcBef>
                <a:spcPct val="0"/>
              </a:spcBef>
            </a:pPr>
            <a:r>
              <a:rPr lang="en-US" sz="4811">
                <a:solidFill>
                  <a:srgbClr val="FFFFFF"/>
                </a:solidFill>
                <a:latin typeface="Catamaran Heavy"/>
              </a:rPr>
              <a:t>PSEUDOCODE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4079" y="525910"/>
            <a:ext cx="20296157" cy="2079262"/>
            <a:chOff x="0" y="0"/>
            <a:chExt cx="5345490" cy="547625"/>
          </a:xfrm>
        </p:grpSpPr>
        <p:sp>
          <p:nvSpPr>
            <p:cNvPr name="Freeform 3" id="3"/>
            <p:cNvSpPr/>
            <p:nvPr/>
          </p:nvSpPr>
          <p:spPr>
            <a:xfrm flipH="false" flipV="false" rot="0">
              <a:off x="0" y="0"/>
              <a:ext cx="5345490" cy="547625"/>
            </a:xfrm>
            <a:custGeom>
              <a:avLst/>
              <a:gdLst/>
              <a:ahLst/>
              <a:cxnLst/>
              <a:rect r="r" b="b" t="t" l="l"/>
              <a:pathLst>
                <a:path h="547625" w="5345490">
                  <a:moveTo>
                    <a:pt x="0" y="0"/>
                  </a:moveTo>
                  <a:lnTo>
                    <a:pt x="5345490" y="0"/>
                  </a:lnTo>
                  <a:lnTo>
                    <a:pt x="5345490" y="547625"/>
                  </a:lnTo>
                  <a:lnTo>
                    <a:pt x="0" y="547625"/>
                  </a:lnTo>
                  <a:close/>
                </a:path>
              </a:pathLst>
            </a:custGeom>
            <a:solidFill>
              <a:srgbClr val="000000"/>
            </a:solidFill>
          </p:spPr>
        </p:sp>
        <p:sp>
          <p:nvSpPr>
            <p:cNvPr name="TextBox 4" id="4"/>
            <p:cNvSpPr txBox="true"/>
            <p:nvPr/>
          </p:nvSpPr>
          <p:spPr>
            <a:xfrm>
              <a:off x="0" y="0"/>
              <a:ext cx="5345490" cy="547625"/>
            </a:xfrm>
            <a:prstGeom prst="rect">
              <a:avLst/>
            </a:prstGeom>
          </p:spPr>
          <p:txBody>
            <a:bodyPr anchor="ctr" rtlCol="false" tIns="50800" lIns="50800" bIns="50800" rIns="50800"/>
            <a:lstStyle/>
            <a:p>
              <a:pPr algn="ctr">
                <a:lnSpc>
                  <a:spcPts val="2880"/>
                </a:lnSpc>
              </a:pPr>
            </a:p>
          </p:txBody>
        </p:sp>
      </p:grpSp>
      <p:sp>
        <p:nvSpPr>
          <p:cNvPr name="Freeform 5" id="5"/>
          <p:cNvSpPr/>
          <p:nvPr/>
        </p:nvSpPr>
        <p:spPr>
          <a:xfrm flipH="false" flipV="false" rot="0">
            <a:off x="9144000" y="3873558"/>
            <a:ext cx="5098421" cy="5098421"/>
          </a:xfrm>
          <a:custGeom>
            <a:avLst/>
            <a:gdLst/>
            <a:ahLst/>
            <a:cxnLst/>
            <a:rect r="r" b="b" t="t" l="l"/>
            <a:pathLst>
              <a:path h="5098421" w="5098421">
                <a:moveTo>
                  <a:pt x="0" y="0"/>
                </a:moveTo>
                <a:lnTo>
                  <a:pt x="5098421" y="0"/>
                </a:lnTo>
                <a:lnTo>
                  <a:pt x="5098421" y="5098422"/>
                </a:lnTo>
                <a:lnTo>
                  <a:pt x="0" y="5098422"/>
                </a:lnTo>
                <a:lnTo>
                  <a:pt x="0" y="0"/>
                </a:lnTo>
                <a:close/>
              </a:path>
            </a:pathLst>
          </a:custGeom>
          <a:blipFill>
            <a:blip r:embed="rId2"/>
            <a:stretch>
              <a:fillRect l="0" t="0" r="0" b="0"/>
            </a:stretch>
          </a:blipFill>
        </p:spPr>
      </p:sp>
      <p:sp>
        <p:nvSpPr>
          <p:cNvPr name="Freeform 6" id="6"/>
          <p:cNvSpPr/>
          <p:nvPr/>
        </p:nvSpPr>
        <p:spPr>
          <a:xfrm flipH="false" flipV="false" rot="0">
            <a:off x="1028700" y="3873558"/>
            <a:ext cx="5120602" cy="5120602"/>
          </a:xfrm>
          <a:custGeom>
            <a:avLst/>
            <a:gdLst/>
            <a:ahLst/>
            <a:cxnLst/>
            <a:rect r="r" b="b" t="t" l="l"/>
            <a:pathLst>
              <a:path h="5120602" w="5120602">
                <a:moveTo>
                  <a:pt x="0" y="0"/>
                </a:moveTo>
                <a:lnTo>
                  <a:pt x="5120602" y="0"/>
                </a:lnTo>
                <a:lnTo>
                  <a:pt x="5120602" y="5120602"/>
                </a:lnTo>
                <a:lnTo>
                  <a:pt x="0" y="5120602"/>
                </a:lnTo>
                <a:lnTo>
                  <a:pt x="0" y="0"/>
                </a:lnTo>
                <a:close/>
              </a:path>
            </a:pathLst>
          </a:custGeom>
          <a:blipFill>
            <a:blip r:embed="rId3"/>
            <a:stretch>
              <a:fillRect l="0" t="0" r="0" b="0"/>
            </a:stretch>
          </a:blipFill>
        </p:spPr>
      </p:sp>
      <p:sp>
        <p:nvSpPr>
          <p:cNvPr name="TextBox 7" id="7"/>
          <p:cNvSpPr txBox="true"/>
          <p:nvPr/>
        </p:nvSpPr>
        <p:spPr>
          <a:xfrm rot="0">
            <a:off x="1032060" y="3027738"/>
            <a:ext cx="5098421" cy="426720"/>
          </a:xfrm>
          <a:prstGeom prst="rect">
            <a:avLst/>
          </a:prstGeom>
        </p:spPr>
        <p:txBody>
          <a:bodyPr anchor="t" rtlCol="false" tIns="0" lIns="0" bIns="0" rIns="0">
            <a:spAutoFit/>
          </a:bodyPr>
          <a:lstStyle/>
          <a:p>
            <a:pPr>
              <a:lnSpc>
                <a:spcPts val="3359"/>
              </a:lnSpc>
              <a:spcBef>
                <a:spcPct val="0"/>
              </a:spcBef>
            </a:pPr>
            <a:r>
              <a:rPr lang="en-US" sz="2799">
                <a:solidFill>
                  <a:srgbClr val="000000"/>
                </a:solidFill>
                <a:latin typeface="Catamaran Heavy"/>
              </a:rPr>
              <a:t>BEFORE COMPRESSION</a:t>
            </a:r>
          </a:p>
        </p:txBody>
      </p:sp>
      <p:sp>
        <p:nvSpPr>
          <p:cNvPr name="TextBox 8" id="8"/>
          <p:cNvSpPr txBox="true"/>
          <p:nvPr/>
        </p:nvSpPr>
        <p:spPr>
          <a:xfrm rot="0">
            <a:off x="9498883" y="3027738"/>
            <a:ext cx="5098421" cy="426720"/>
          </a:xfrm>
          <a:prstGeom prst="rect">
            <a:avLst/>
          </a:prstGeom>
        </p:spPr>
        <p:txBody>
          <a:bodyPr anchor="t" rtlCol="false" tIns="0" lIns="0" bIns="0" rIns="0">
            <a:spAutoFit/>
          </a:bodyPr>
          <a:lstStyle/>
          <a:p>
            <a:pPr>
              <a:lnSpc>
                <a:spcPts val="3359"/>
              </a:lnSpc>
              <a:spcBef>
                <a:spcPct val="0"/>
              </a:spcBef>
            </a:pPr>
            <a:r>
              <a:rPr lang="en-US" sz="2799">
                <a:solidFill>
                  <a:srgbClr val="000000"/>
                </a:solidFill>
                <a:latin typeface="Catamaran Heavy"/>
              </a:rPr>
              <a:t>AFTER COMPRESSION</a:t>
            </a:r>
          </a:p>
        </p:txBody>
      </p:sp>
      <p:sp>
        <p:nvSpPr>
          <p:cNvPr name="TextBox 9" id="9"/>
          <p:cNvSpPr txBox="true"/>
          <p:nvPr/>
        </p:nvSpPr>
        <p:spPr>
          <a:xfrm rot="0">
            <a:off x="1028700" y="1019175"/>
            <a:ext cx="8773872" cy="939165"/>
          </a:xfrm>
          <a:prstGeom prst="rect">
            <a:avLst/>
          </a:prstGeom>
        </p:spPr>
        <p:txBody>
          <a:bodyPr anchor="t" rtlCol="false" tIns="0" lIns="0" bIns="0" rIns="0">
            <a:spAutoFit/>
          </a:bodyPr>
          <a:lstStyle/>
          <a:p>
            <a:pPr marL="0" indent="0" lvl="0">
              <a:lnSpc>
                <a:spcPts val="7200"/>
              </a:lnSpc>
              <a:spcBef>
                <a:spcPct val="0"/>
              </a:spcBef>
            </a:pPr>
            <a:r>
              <a:rPr lang="en-US" sz="6000">
                <a:solidFill>
                  <a:srgbClr val="FFFFFF"/>
                </a:solidFill>
                <a:latin typeface="Catamaran Heavy"/>
              </a:rPr>
              <a:t>GREYSCALE IMAGE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DAF_O2OrjV8</dc:identifier>
  <dcterms:modified xsi:type="dcterms:W3CDTF">2011-08-01T06:04:30Z</dcterms:modified>
  <cp:revision>1</cp:revision>
  <dc:title>DIP Image Compression</dc:title>
</cp:coreProperties>
</file>